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495" r:id="rId3"/>
    <p:sldId id="494" r:id="rId4"/>
    <p:sldId id="500" r:id="rId5"/>
    <p:sldId id="496" r:id="rId6"/>
    <p:sldId id="501" r:id="rId7"/>
    <p:sldId id="502" r:id="rId8"/>
    <p:sldId id="503" r:id="rId9"/>
    <p:sldId id="519" r:id="rId10"/>
    <p:sldId id="504" r:id="rId11"/>
    <p:sldId id="525" r:id="rId12"/>
    <p:sldId id="499" r:id="rId13"/>
    <p:sldId id="520" r:id="rId14"/>
    <p:sldId id="521" r:id="rId15"/>
    <p:sldId id="522" r:id="rId16"/>
    <p:sldId id="523" r:id="rId17"/>
    <p:sldId id="524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130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匡宏宇" userId="6226a253-862e-4062-9583-ca90ef3a886f" providerId="ADAL" clId="{5C794FB3-4F3E-4AED-A720-CF6DC10A0D90}"/>
    <pc:docChg chg="undo custSel addSld delSld modSld">
      <pc:chgData name="匡宏宇" userId="6226a253-862e-4062-9583-ca90ef3a886f" providerId="ADAL" clId="{5C794FB3-4F3E-4AED-A720-CF6DC10A0D90}" dt="2021-10-21T05:44:23.391" v="3633"/>
      <pc:docMkLst>
        <pc:docMk/>
      </pc:docMkLst>
      <pc:sldChg chg="modSp mod">
        <pc:chgData name="匡宏宇" userId="6226a253-862e-4062-9583-ca90ef3a886f" providerId="ADAL" clId="{5C794FB3-4F3E-4AED-A720-CF6DC10A0D90}" dt="2021-10-21T00:14:44.797" v="84"/>
        <pc:sldMkLst>
          <pc:docMk/>
          <pc:sldMk cId="436724951" sldId="256"/>
        </pc:sldMkLst>
        <pc:spChg chg="mod">
          <ac:chgData name="匡宏宇" userId="6226a253-862e-4062-9583-ca90ef3a886f" providerId="ADAL" clId="{5C794FB3-4F3E-4AED-A720-CF6DC10A0D90}" dt="2021-10-21T00:14:44.797" v="84"/>
          <ac:spMkLst>
            <pc:docMk/>
            <pc:sldMk cId="436724951" sldId="256"/>
            <ac:spMk id="2" creationId="{9217EFCF-7D17-4C2A-9183-E58DBB4B98EB}"/>
          </ac:spMkLst>
        </pc:spChg>
      </pc:sldChg>
      <pc:sldChg chg="del">
        <pc:chgData name="匡宏宇" userId="6226a253-862e-4062-9583-ca90ef3a886f" providerId="ADAL" clId="{5C794FB3-4F3E-4AED-A720-CF6DC10A0D90}" dt="2021-10-21T00:14:49.342" v="85" actId="2696"/>
        <pc:sldMkLst>
          <pc:docMk/>
          <pc:sldMk cId="28960633" sldId="458"/>
        </pc:sldMkLst>
      </pc:sldChg>
      <pc:sldChg chg="modAnim">
        <pc:chgData name="匡宏宇" userId="6226a253-862e-4062-9583-ca90ef3a886f" providerId="ADAL" clId="{5C794FB3-4F3E-4AED-A720-CF6DC10A0D90}" dt="2021-10-21T01:13:29.088" v="3516"/>
        <pc:sldMkLst>
          <pc:docMk/>
          <pc:sldMk cId="55239716" sldId="465"/>
        </pc:sldMkLst>
      </pc:sldChg>
      <pc:sldChg chg="modAnim">
        <pc:chgData name="匡宏宇" userId="6226a253-862e-4062-9583-ca90ef3a886f" providerId="ADAL" clId="{5C794FB3-4F3E-4AED-A720-CF6DC10A0D90}" dt="2021-10-21T01:13:24.667" v="3515"/>
        <pc:sldMkLst>
          <pc:docMk/>
          <pc:sldMk cId="2319214016" sldId="466"/>
        </pc:sldMkLst>
      </pc:sldChg>
      <pc:sldChg chg="modSp mod modAnim">
        <pc:chgData name="匡宏宇" userId="6226a253-862e-4062-9583-ca90ef3a886f" providerId="ADAL" clId="{5C794FB3-4F3E-4AED-A720-CF6DC10A0D90}" dt="2021-10-21T00:31:34.931" v="977" actId="14100"/>
        <pc:sldMkLst>
          <pc:docMk/>
          <pc:sldMk cId="525136199" sldId="467"/>
        </pc:sldMkLst>
        <pc:spChg chg="mod">
          <ac:chgData name="匡宏宇" userId="6226a253-862e-4062-9583-ca90ef3a886f" providerId="ADAL" clId="{5C794FB3-4F3E-4AED-A720-CF6DC10A0D90}" dt="2021-10-21T00:30:10.024" v="942" actId="14100"/>
          <ac:spMkLst>
            <pc:docMk/>
            <pc:sldMk cId="525136199" sldId="467"/>
            <ac:spMk id="2" creationId="{86DC7C2D-8B1D-43DC-BE58-8AB823A6D3DD}"/>
          </ac:spMkLst>
        </pc:spChg>
        <pc:spChg chg="mod">
          <ac:chgData name="匡宏宇" userId="6226a253-862e-4062-9583-ca90ef3a886f" providerId="ADAL" clId="{5C794FB3-4F3E-4AED-A720-CF6DC10A0D90}" dt="2021-10-21T00:31:34.931" v="977" actId="14100"/>
          <ac:spMkLst>
            <pc:docMk/>
            <pc:sldMk cId="525136199" sldId="467"/>
            <ac:spMk id="3" creationId="{EFD23BD2-CCAF-4EDA-B7BC-B2EB8C87B29D}"/>
          </ac:spMkLst>
        </pc:spChg>
      </pc:sldChg>
      <pc:sldChg chg="modSp mod">
        <pc:chgData name="匡宏宇" userId="6226a253-862e-4062-9583-ca90ef3a886f" providerId="ADAL" clId="{5C794FB3-4F3E-4AED-A720-CF6DC10A0D90}" dt="2021-10-21T00:22:11.058" v="366" actId="20577"/>
        <pc:sldMkLst>
          <pc:docMk/>
          <pc:sldMk cId="2793184600" sldId="468"/>
        </pc:sldMkLst>
        <pc:spChg chg="mod">
          <ac:chgData name="匡宏宇" userId="6226a253-862e-4062-9583-ca90ef3a886f" providerId="ADAL" clId="{5C794FB3-4F3E-4AED-A720-CF6DC10A0D90}" dt="2021-10-21T00:22:11.058" v="366" actId="20577"/>
          <ac:spMkLst>
            <pc:docMk/>
            <pc:sldMk cId="2793184600" sldId="468"/>
            <ac:spMk id="8" creationId="{A0EC4950-2DA7-48ED-A368-854048C5495E}"/>
          </ac:spMkLst>
        </pc:spChg>
      </pc:sldChg>
      <pc:sldChg chg="del">
        <pc:chgData name="匡宏宇" userId="6226a253-862e-4062-9583-ca90ef3a886f" providerId="ADAL" clId="{5C794FB3-4F3E-4AED-A720-CF6DC10A0D90}" dt="2021-10-21T00:32:34.944" v="982" actId="47"/>
        <pc:sldMkLst>
          <pc:docMk/>
          <pc:sldMk cId="3388735097" sldId="469"/>
        </pc:sldMkLst>
      </pc:sldChg>
      <pc:sldChg chg="del">
        <pc:chgData name="匡宏宇" userId="6226a253-862e-4062-9583-ca90ef3a886f" providerId="ADAL" clId="{5C794FB3-4F3E-4AED-A720-CF6DC10A0D90}" dt="2021-10-21T00:32:34.944" v="982" actId="47"/>
        <pc:sldMkLst>
          <pc:docMk/>
          <pc:sldMk cId="1549484764" sldId="470"/>
        </pc:sldMkLst>
      </pc:sldChg>
      <pc:sldChg chg="del">
        <pc:chgData name="匡宏宇" userId="6226a253-862e-4062-9583-ca90ef3a886f" providerId="ADAL" clId="{5C794FB3-4F3E-4AED-A720-CF6DC10A0D90}" dt="2021-10-21T00:32:34.944" v="982" actId="47"/>
        <pc:sldMkLst>
          <pc:docMk/>
          <pc:sldMk cId="2502008334" sldId="471"/>
        </pc:sldMkLst>
      </pc:sldChg>
      <pc:sldChg chg="del">
        <pc:chgData name="匡宏宇" userId="6226a253-862e-4062-9583-ca90ef3a886f" providerId="ADAL" clId="{5C794FB3-4F3E-4AED-A720-CF6DC10A0D90}" dt="2021-10-21T00:32:34.944" v="982" actId="47"/>
        <pc:sldMkLst>
          <pc:docMk/>
          <pc:sldMk cId="2700330139" sldId="473"/>
        </pc:sldMkLst>
      </pc:sldChg>
      <pc:sldChg chg="del">
        <pc:chgData name="匡宏宇" userId="6226a253-862e-4062-9583-ca90ef3a886f" providerId="ADAL" clId="{5C794FB3-4F3E-4AED-A720-CF6DC10A0D90}" dt="2021-10-21T00:32:34.944" v="982" actId="47"/>
        <pc:sldMkLst>
          <pc:docMk/>
          <pc:sldMk cId="1984885716" sldId="474"/>
        </pc:sldMkLst>
      </pc:sldChg>
      <pc:sldChg chg="del">
        <pc:chgData name="匡宏宇" userId="6226a253-862e-4062-9583-ca90ef3a886f" providerId="ADAL" clId="{5C794FB3-4F3E-4AED-A720-CF6DC10A0D90}" dt="2021-10-21T00:32:34.944" v="982" actId="47"/>
        <pc:sldMkLst>
          <pc:docMk/>
          <pc:sldMk cId="1369771131" sldId="475"/>
        </pc:sldMkLst>
      </pc:sldChg>
      <pc:sldChg chg="add del">
        <pc:chgData name="匡宏宇" userId="6226a253-862e-4062-9583-ca90ef3a886f" providerId="ADAL" clId="{5C794FB3-4F3E-4AED-A720-CF6DC10A0D90}" dt="2021-10-21T00:14:58.439" v="87" actId="2696"/>
        <pc:sldMkLst>
          <pc:docMk/>
          <pc:sldMk cId="1775413780" sldId="481"/>
        </pc:sldMkLst>
      </pc:sldChg>
      <pc:sldChg chg="modSp mod">
        <pc:chgData name="匡宏宇" userId="6226a253-862e-4062-9583-ca90ef3a886f" providerId="ADAL" clId="{5C794FB3-4F3E-4AED-A720-CF6DC10A0D90}" dt="2021-10-21T00:16:26.236" v="172"/>
        <pc:sldMkLst>
          <pc:docMk/>
          <pc:sldMk cId="1524789089" sldId="490"/>
        </pc:sldMkLst>
        <pc:spChg chg="mod">
          <ac:chgData name="匡宏宇" userId="6226a253-862e-4062-9583-ca90ef3a886f" providerId="ADAL" clId="{5C794FB3-4F3E-4AED-A720-CF6DC10A0D90}" dt="2021-10-21T00:16:26.236" v="172"/>
          <ac:spMkLst>
            <pc:docMk/>
            <pc:sldMk cId="1524789089" sldId="490"/>
            <ac:spMk id="3" creationId="{D3C4554B-03E7-4442-B3C0-857034475D79}"/>
          </ac:spMkLst>
        </pc:spChg>
      </pc:sldChg>
      <pc:sldChg chg="modAnim">
        <pc:chgData name="匡宏宇" userId="6226a253-862e-4062-9583-ca90ef3a886f" providerId="ADAL" clId="{5C794FB3-4F3E-4AED-A720-CF6DC10A0D90}" dt="2021-10-21T00:32:17.044" v="981"/>
        <pc:sldMkLst>
          <pc:docMk/>
          <pc:sldMk cId="522640876" sldId="491"/>
        </pc:sldMkLst>
      </pc:sldChg>
      <pc:sldChg chg="del">
        <pc:chgData name="匡宏宇" userId="6226a253-862e-4062-9583-ca90ef3a886f" providerId="ADAL" clId="{5C794FB3-4F3E-4AED-A720-CF6DC10A0D90}" dt="2021-10-21T00:32:34.944" v="982" actId="47"/>
        <pc:sldMkLst>
          <pc:docMk/>
          <pc:sldMk cId="596533631" sldId="492"/>
        </pc:sldMkLst>
      </pc:sldChg>
      <pc:sldChg chg="add modAnim">
        <pc:chgData name="匡宏宇" userId="6226a253-862e-4062-9583-ca90ef3a886f" providerId="ADAL" clId="{5C794FB3-4F3E-4AED-A720-CF6DC10A0D90}" dt="2021-10-21T00:58:29.722" v="2911"/>
        <pc:sldMkLst>
          <pc:docMk/>
          <pc:sldMk cId="1208821328" sldId="494"/>
        </pc:sldMkLst>
      </pc:sldChg>
      <pc:sldChg chg="del">
        <pc:chgData name="匡宏宇" userId="6226a253-862e-4062-9583-ca90ef3a886f" providerId="ADAL" clId="{5C794FB3-4F3E-4AED-A720-CF6DC10A0D90}" dt="2021-10-21T00:16:37.755" v="174" actId="2696"/>
        <pc:sldMkLst>
          <pc:docMk/>
          <pc:sldMk cId="1883975637" sldId="494"/>
        </pc:sldMkLst>
      </pc:sldChg>
      <pc:sldChg chg="modSp mod modAnim">
        <pc:chgData name="匡宏宇" userId="6226a253-862e-4062-9583-ca90ef3a886f" providerId="ADAL" clId="{5C794FB3-4F3E-4AED-A720-CF6DC10A0D90}" dt="2021-10-21T00:21:15.647" v="364" actId="27636"/>
        <pc:sldMkLst>
          <pc:docMk/>
          <pc:sldMk cId="1358243037" sldId="495"/>
        </pc:sldMkLst>
        <pc:spChg chg="mod">
          <ac:chgData name="匡宏宇" userId="6226a253-862e-4062-9583-ca90ef3a886f" providerId="ADAL" clId="{5C794FB3-4F3E-4AED-A720-CF6DC10A0D90}" dt="2021-10-21T00:21:15.647" v="364" actId="27636"/>
          <ac:spMkLst>
            <pc:docMk/>
            <pc:sldMk cId="1358243037" sldId="495"/>
            <ac:spMk id="3" creationId="{C5A83788-4D4D-4AAF-9730-DE7D4FA0DE71}"/>
          </ac:spMkLst>
        </pc:spChg>
      </pc:sldChg>
      <pc:sldChg chg="del">
        <pc:chgData name="匡宏宇" userId="6226a253-862e-4062-9583-ca90ef3a886f" providerId="ADAL" clId="{5C794FB3-4F3E-4AED-A720-CF6DC10A0D90}" dt="2021-10-21T00:16:34.564" v="173" actId="2696"/>
        <pc:sldMkLst>
          <pc:docMk/>
          <pc:sldMk cId="384019706" sldId="496"/>
        </pc:sldMkLst>
      </pc:sldChg>
      <pc:sldChg chg="modSp add mod">
        <pc:chgData name="匡宏宇" userId="6226a253-862e-4062-9583-ca90ef3a886f" providerId="ADAL" clId="{5C794FB3-4F3E-4AED-A720-CF6DC10A0D90}" dt="2021-10-21T01:12:49.121" v="3514" actId="1038"/>
        <pc:sldMkLst>
          <pc:docMk/>
          <pc:sldMk cId="1346997362" sldId="496"/>
        </pc:sldMkLst>
        <pc:spChg chg="mod">
          <ac:chgData name="匡宏宇" userId="6226a253-862e-4062-9583-ca90ef3a886f" providerId="ADAL" clId="{5C794FB3-4F3E-4AED-A720-CF6DC10A0D90}" dt="2021-10-21T01:12:39.959" v="3501" actId="1076"/>
          <ac:spMkLst>
            <pc:docMk/>
            <pc:sldMk cId="1346997362" sldId="496"/>
            <ac:spMk id="5" creationId="{E9CF7B0F-3A78-41F8-8676-0CD2E8F87CA7}"/>
          </ac:spMkLst>
        </pc:spChg>
        <pc:spChg chg="mod">
          <ac:chgData name="匡宏宇" userId="6226a253-862e-4062-9583-ca90ef3a886f" providerId="ADAL" clId="{5C794FB3-4F3E-4AED-A720-CF6DC10A0D90}" dt="2021-10-21T01:11:49.618" v="3487" actId="14100"/>
          <ac:spMkLst>
            <pc:docMk/>
            <pc:sldMk cId="1346997362" sldId="496"/>
            <ac:spMk id="6" creationId="{D4CC27B6-F7BF-4A3F-A25B-B2454432CF6D}"/>
          </ac:spMkLst>
        </pc:spChg>
        <pc:spChg chg="mod">
          <ac:chgData name="匡宏宇" userId="6226a253-862e-4062-9583-ca90ef3a886f" providerId="ADAL" clId="{5C794FB3-4F3E-4AED-A720-CF6DC10A0D90}" dt="2021-10-21T01:11:32.177" v="3480" actId="1076"/>
          <ac:spMkLst>
            <pc:docMk/>
            <pc:sldMk cId="1346997362" sldId="496"/>
            <ac:spMk id="9" creationId="{2BE15659-76F6-4AE8-9454-E6DFE9D9C9C4}"/>
          </ac:spMkLst>
        </pc:spChg>
        <pc:spChg chg="mod">
          <ac:chgData name="匡宏宇" userId="6226a253-862e-4062-9583-ca90ef3a886f" providerId="ADAL" clId="{5C794FB3-4F3E-4AED-A720-CF6DC10A0D90}" dt="2021-10-21T01:12:49.121" v="3514" actId="1038"/>
          <ac:spMkLst>
            <pc:docMk/>
            <pc:sldMk cId="1346997362" sldId="496"/>
            <ac:spMk id="10" creationId="{6CDCDBD6-8791-4581-B44C-545E65E946B5}"/>
          </ac:spMkLst>
        </pc:spChg>
        <pc:picChg chg="mod">
          <ac:chgData name="匡宏宇" userId="6226a253-862e-4062-9583-ca90ef3a886f" providerId="ADAL" clId="{5C794FB3-4F3E-4AED-A720-CF6DC10A0D90}" dt="2021-10-21T01:12:32.838" v="3500" actId="1076"/>
          <ac:picMkLst>
            <pc:docMk/>
            <pc:sldMk cId="1346997362" sldId="496"/>
            <ac:picMk id="4" creationId="{9A0156E1-E965-46F8-8998-44F47AD5A168}"/>
          </ac:picMkLst>
        </pc:picChg>
      </pc:sldChg>
      <pc:sldChg chg="modSp new mod">
        <pc:chgData name="匡宏宇" userId="6226a253-862e-4062-9583-ca90ef3a886f" providerId="ADAL" clId="{5C794FB3-4F3E-4AED-A720-CF6DC10A0D90}" dt="2021-10-21T01:14:03.074" v="3558"/>
        <pc:sldMkLst>
          <pc:docMk/>
          <pc:sldMk cId="1909920363" sldId="498"/>
        </pc:sldMkLst>
        <pc:spChg chg="mod">
          <ac:chgData name="匡宏宇" userId="6226a253-862e-4062-9583-ca90ef3a886f" providerId="ADAL" clId="{5C794FB3-4F3E-4AED-A720-CF6DC10A0D90}" dt="2021-10-21T00:56:54.192" v="2908" actId="14100"/>
          <ac:spMkLst>
            <pc:docMk/>
            <pc:sldMk cId="1909920363" sldId="498"/>
            <ac:spMk id="2" creationId="{687998AC-7B0C-4CBE-9E14-151A26FBA363}"/>
          </ac:spMkLst>
        </pc:spChg>
        <pc:spChg chg="mod">
          <ac:chgData name="匡宏宇" userId="6226a253-862e-4062-9583-ca90ef3a886f" providerId="ADAL" clId="{5C794FB3-4F3E-4AED-A720-CF6DC10A0D90}" dt="2021-10-21T01:14:03.074" v="3558"/>
          <ac:spMkLst>
            <pc:docMk/>
            <pc:sldMk cId="1909920363" sldId="498"/>
            <ac:spMk id="3" creationId="{900DAA69-31E7-41F0-84E9-822E8EC37008}"/>
          </ac:spMkLst>
        </pc:spChg>
      </pc:sldChg>
      <pc:sldChg chg="add">
        <pc:chgData name="匡宏宇" userId="6226a253-862e-4062-9583-ca90ef3a886f" providerId="ADAL" clId="{5C794FB3-4F3E-4AED-A720-CF6DC10A0D90}" dt="2021-10-21T00:57:49.599" v="2909"/>
        <pc:sldMkLst>
          <pc:docMk/>
          <pc:sldMk cId="3274341062" sldId="499"/>
        </pc:sldMkLst>
      </pc:sldChg>
      <pc:sldChg chg="modSp add">
        <pc:chgData name="匡宏宇" userId="6226a253-862e-4062-9583-ca90ef3a886f" providerId="ADAL" clId="{5C794FB3-4F3E-4AED-A720-CF6DC10A0D90}" dt="2021-10-21T05:44:23.391" v="3633"/>
        <pc:sldMkLst>
          <pc:docMk/>
          <pc:sldMk cId="1217670815" sldId="500"/>
        </pc:sldMkLst>
        <pc:spChg chg="mod">
          <ac:chgData name="匡宏宇" userId="6226a253-862e-4062-9583-ca90ef3a886f" providerId="ADAL" clId="{5C794FB3-4F3E-4AED-A720-CF6DC10A0D90}" dt="2021-10-21T05:44:23.391" v="3633"/>
          <ac:spMkLst>
            <pc:docMk/>
            <pc:sldMk cId="1217670815" sldId="500"/>
            <ac:spMk id="3" creationId="{CBAC3F54-E367-4109-99B2-A9E52AD4B70F}"/>
          </ac:spMkLst>
        </pc:spChg>
      </pc:sldChg>
      <pc:sldChg chg="add">
        <pc:chgData name="匡宏宇" userId="6226a253-862e-4062-9583-ca90ef3a886f" providerId="ADAL" clId="{5C794FB3-4F3E-4AED-A720-CF6DC10A0D90}" dt="2021-10-21T00:58:19.643" v="2910"/>
        <pc:sldMkLst>
          <pc:docMk/>
          <pc:sldMk cId="2865057019" sldId="501"/>
        </pc:sldMkLst>
      </pc:sldChg>
      <pc:sldChg chg="modSp add mod modAnim">
        <pc:chgData name="匡宏宇" userId="6226a253-862e-4062-9583-ca90ef3a886f" providerId="ADAL" clId="{5C794FB3-4F3E-4AED-A720-CF6DC10A0D90}" dt="2021-10-21T01:06:38.837" v="3474" actId="14100"/>
        <pc:sldMkLst>
          <pc:docMk/>
          <pc:sldMk cId="1226887366" sldId="502"/>
        </pc:sldMkLst>
        <pc:spChg chg="mod">
          <ac:chgData name="匡宏宇" userId="6226a253-862e-4062-9583-ca90ef3a886f" providerId="ADAL" clId="{5C794FB3-4F3E-4AED-A720-CF6DC10A0D90}" dt="2021-10-21T01:06:38.837" v="3474" actId="14100"/>
          <ac:spMkLst>
            <pc:docMk/>
            <pc:sldMk cId="1226887366" sldId="502"/>
            <ac:spMk id="2" creationId="{97218A4B-6A46-4BC7-B9A1-90157117FDE6}"/>
          </ac:spMkLst>
        </pc:spChg>
        <pc:spChg chg="mod">
          <ac:chgData name="匡宏宇" userId="6226a253-862e-4062-9583-ca90ef3a886f" providerId="ADAL" clId="{5C794FB3-4F3E-4AED-A720-CF6DC10A0D90}" dt="2021-10-21T01:06:35.850" v="3473" actId="14100"/>
          <ac:spMkLst>
            <pc:docMk/>
            <pc:sldMk cId="1226887366" sldId="502"/>
            <ac:spMk id="3" creationId="{103D16E3-DC6E-4282-8AEC-43C7E88A4EC5}"/>
          </ac:spMkLst>
        </pc:spChg>
      </pc:sldChg>
      <pc:sldChg chg="modSp new mod">
        <pc:chgData name="匡宏宇" userId="6226a253-862e-4062-9583-ca90ef3a886f" providerId="ADAL" clId="{5C794FB3-4F3E-4AED-A720-CF6DC10A0D90}" dt="2021-10-21T01:03:40.393" v="3274" actId="113"/>
        <pc:sldMkLst>
          <pc:docMk/>
          <pc:sldMk cId="3975262879" sldId="503"/>
        </pc:sldMkLst>
        <pc:spChg chg="mod">
          <ac:chgData name="匡宏宇" userId="6226a253-862e-4062-9583-ca90ef3a886f" providerId="ADAL" clId="{5C794FB3-4F3E-4AED-A720-CF6DC10A0D90}" dt="2021-10-21T01:03:02.257" v="3263"/>
          <ac:spMkLst>
            <pc:docMk/>
            <pc:sldMk cId="3975262879" sldId="503"/>
            <ac:spMk id="2" creationId="{F034492C-A441-4CFD-AEBC-964B13508FF0}"/>
          </ac:spMkLst>
        </pc:spChg>
        <pc:spChg chg="mod">
          <ac:chgData name="匡宏宇" userId="6226a253-862e-4062-9583-ca90ef3a886f" providerId="ADAL" clId="{5C794FB3-4F3E-4AED-A720-CF6DC10A0D90}" dt="2021-10-21T01:03:40.393" v="3274" actId="113"/>
          <ac:spMkLst>
            <pc:docMk/>
            <pc:sldMk cId="3975262879" sldId="503"/>
            <ac:spMk id="3" creationId="{F3EE1317-0857-46AB-A061-E587777A19EC}"/>
          </ac:spMkLst>
        </pc:spChg>
      </pc:sldChg>
    </pc:docChg>
  </pc:docChgLst>
  <pc:docChgLst>
    <pc:chgData name="匡宏宇" userId="6226a253-862e-4062-9583-ca90ef3a886f" providerId="ADAL" clId="{809EBA7F-A064-4C81-ACA4-18537552E744}"/>
    <pc:docChg chg="custSel addSld delSld modSld">
      <pc:chgData name="匡宏宇" userId="6226a253-862e-4062-9583-ca90ef3a886f" providerId="ADAL" clId="{809EBA7F-A064-4C81-ACA4-18537552E744}" dt="2021-10-25T01:33:24.032" v="1396"/>
      <pc:docMkLst>
        <pc:docMk/>
      </pc:docMkLst>
      <pc:sldChg chg="modSp mod">
        <pc:chgData name="匡宏宇" userId="6226a253-862e-4062-9583-ca90ef3a886f" providerId="ADAL" clId="{809EBA7F-A064-4C81-ACA4-18537552E744}" dt="2021-10-25T01:08:19.459" v="156"/>
        <pc:sldMkLst>
          <pc:docMk/>
          <pc:sldMk cId="436724951" sldId="256"/>
        </pc:sldMkLst>
        <pc:spChg chg="mod">
          <ac:chgData name="匡宏宇" userId="6226a253-862e-4062-9583-ca90ef3a886f" providerId="ADAL" clId="{809EBA7F-A064-4C81-ACA4-18537552E744}" dt="2021-10-25T01:08:19.459" v="156"/>
          <ac:spMkLst>
            <pc:docMk/>
            <pc:sldMk cId="436724951" sldId="256"/>
            <ac:spMk id="2" creationId="{9217EFCF-7D17-4C2A-9183-E58DBB4B98EB}"/>
          </ac:spMkLst>
        </pc:spChg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691220411" sldId="464"/>
        </pc:sldMkLst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55239716" sldId="465"/>
        </pc:sldMkLst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2319214016" sldId="466"/>
        </pc:sldMkLst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525136199" sldId="467"/>
        </pc:sldMkLst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2793184600" sldId="468"/>
        </pc:sldMkLst>
      </pc:sldChg>
      <pc:sldChg chg="del">
        <pc:chgData name="匡宏宇" userId="6226a253-862e-4062-9583-ca90ef3a886f" providerId="ADAL" clId="{809EBA7F-A064-4C81-ACA4-18537552E744}" dt="2021-10-25T01:05:01.189" v="0" actId="47"/>
        <pc:sldMkLst>
          <pc:docMk/>
          <pc:sldMk cId="1775413780" sldId="481"/>
        </pc:sldMkLst>
      </pc:sldChg>
      <pc:sldChg chg="del">
        <pc:chgData name="匡宏宇" userId="6226a253-862e-4062-9583-ca90ef3a886f" providerId="ADAL" clId="{809EBA7F-A064-4C81-ACA4-18537552E744}" dt="2021-10-25T01:05:01.189" v="0" actId="47"/>
        <pc:sldMkLst>
          <pc:docMk/>
          <pc:sldMk cId="306395361" sldId="484"/>
        </pc:sldMkLst>
      </pc:sldChg>
      <pc:sldChg chg="del">
        <pc:chgData name="匡宏宇" userId="6226a253-862e-4062-9583-ca90ef3a886f" providerId="ADAL" clId="{809EBA7F-A064-4C81-ACA4-18537552E744}" dt="2021-10-25T01:05:01.189" v="0" actId="47"/>
        <pc:sldMkLst>
          <pc:docMk/>
          <pc:sldMk cId="3532355183" sldId="488"/>
        </pc:sldMkLst>
      </pc:sldChg>
      <pc:sldChg chg="del">
        <pc:chgData name="匡宏宇" userId="6226a253-862e-4062-9583-ca90ef3a886f" providerId="ADAL" clId="{809EBA7F-A064-4C81-ACA4-18537552E744}" dt="2021-10-25T01:05:01.189" v="0" actId="47"/>
        <pc:sldMkLst>
          <pc:docMk/>
          <pc:sldMk cId="1524789089" sldId="490"/>
        </pc:sldMkLst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522640876" sldId="491"/>
        </pc:sldMkLst>
      </pc:sldChg>
      <pc:sldChg chg="del">
        <pc:chgData name="匡宏宇" userId="6226a253-862e-4062-9583-ca90ef3a886f" providerId="ADAL" clId="{809EBA7F-A064-4C81-ACA4-18537552E744}" dt="2021-10-25T01:05:01.189" v="0" actId="47"/>
        <pc:sldMkLst>
          <pc:docMk/>
          <pc:sldMk cId="1104554375" sldId="493"/>
        </pc:sldMkLst>
      </pc:sldChg>
      <pc:sldChg chg="modSp modAnim">
        <pc:chgData name="匡宏宇" userId="6226a253-862e-4062-9583-ca90ef3a886f" providerId="ADAL" clId="{809EBA7F-A064-4C81-ACA4-18537552E744}" dt="2021-10-25T01:10:03.236" v="164" actId="207"/>
        <pc:sldMkLst>
          <pc:docMk/>
          <pc:sldMk cId="1208821328" sldId="494"/>
        </pc:sldMkLst>
        <pc:spChg chg="mod">
          <ac:chgData name="匡宏宇" userId="6226a253-862e-4062-9583-ca90ef3a886f" providerId="ADAL" clId="{809EBA7F-A064-4C81-ACA4-18537552E744}" dt="2021-10-25T01:10:03.236" v="164" actId="207"/>
          <ac:spMkLst>
            <pc:docMk/>
            <pc:sldMk cId="1208821328" sldId="494"/>
            <ac:spMk id="3" creationId="{17E457F7-124A-4C60-B467-A4E32B0BBCA0}"/>
          </ac:spMkLst>
        </pc:spChg>
      </pc:sldChg>
      <pc:sldChg chg="modSp mod modAnim">
        <pc:chgData name="匡宏宇" userId="6226a253-862e-4062-9583-ca90ef3a886f" providerId="ADAL" clId="{809EBA7F-A064-4C81-ACA4-18537552E744}" dt="2021-10-25T01:08:06.540" v="106" actId="207"/>
        <pc:sldMkLst>
          <pc:docMk/>
          <pc:sldMk cId="1358243037" sldId="495"/>
        </pc:sldMkLst>
        <pc:spChg chg="mod">
          <ac:chgData name="匡宏宇" userId="6226a253-862e-4062-9583-ca90ef3a886f" providerId="ADAL" clId="{809EBA7F-A064-4C81-ACA4-18537552E744}" dt="2021-10-25T01:06:37.001" v="23" actId="1038"/>
          <ac:spMkLst>
            <pc:docMk/>
            <pc:sldMk cId="1358243037" sldId="495"/>
            <ac:spMk id="2" creationId="{65AB4F9A-2CB4-4A3D-A503-A9D32A583E98}"/>
          </ac:spMkLst>
        </pc:spChg>
        <pc:spChg chg="mod">
          <ac:chgData name="匡宏宇" userId="6226a253-862e-4062-9583-ca90ef3a886f" providerId="ADAL" clId="{809EBA7F-A064-4C81-ACA4-18537552E744}" dt="2021-10-25T01:08:06.540" v="106" actId="207"/>
          <ac:spMkLst>
            <pc:docMk/>
            <pc:sldMk cId="1358243037" sldId="495"/>
            <ac:spMk id="3" creationId="{C5A83788-4D4D-4AAF-9730-DE7D4FA0DE71}"/>
          </ac:spMkLst>
        </pc:spChg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3545565978" sldId="497"/>
        </pc:sldMkLst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1909920363" sldId="498"/>
        </pc:sldMkLst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3274341062" sldId="499"/>
        </pc:sldMkLst>
      </pc:sldChg>
      <pc:sldChg chg="modSp modAnim">
        <pc:chgData name="匡宏宇" userId="6226a253-862e-4062-9583-ca90ef3a886f" providerId="ADAL" clId="{809EBA7F-A064-4C81-ACA4-18537552E744}" dt="2021-10-25T01:12:37.285" v="309" actId="207"/>
        <pc:sldMkLst>
          <pc:docMk/>
          <pc:sldMk cId="1217670815" sldId="500"/>
        </pc:sldMkLst>
        <pc:spChg chg="mod">
          <ac:chgData name="匡宏宇" userId="6226a253-862e-4062-9583-ca90ef3a886f" providerId="ADAL" clId="{809EBA7F-A064-4C81-ACA4-18537552E744}" dt="2021-10-25T01:12:37.285" v="309" actId="207"/>
          <ac:spMkLst>
            <pc:docMk/>
            <pc:sldMk cId="1217670815" sldId="500"/>
            <ac:spMk id="3" creationId="{CBAC3F54-E367-4109-99B2-A9E52AD4B70F}"/>
          </ac:spMkLst>
        </pc:spChg>
      </pc:sldChg>
      <pc:sldChg chg="modSp">
        <pc:chgData name="匡宏宇" userId="6226a253-862e-4062-9583-ca90ef3a886f" providerId="ADAL" clId="{809EBA7F-A064-4C81-ACA4-18537552E744}" dt="2021-10-25T01:32:00.299" v="1317"/>
        <pc:sldMkLst>
          <pc:docMk/>
          <pc:sldMk cId="1226887366" sldId="502"/>
        </pc:sldMkLst>
        <pc:spChg chg="mod">
          <ac:chgData name="匡宏宇" userId="6226a253-862e-4062-9583-ca90ef3a886f" providerId="ADAL" clId="{809EBA7F-A064-4C81-ACA4-18537552E744}" dt="2021-10-25T01:32:00.299" v="1317"/>
          <ac:spMkLst>
            <pc:docMk/>
            <pc:sldMk cId="1226887366" sldId="502"/>
            <ac:spMk id="3" creationId="{103D16E3-DC6E-4282-8AEC-43C7E88A4EC5}"/>
          </ac:spMkLst>
        </pc:spChg>
      </pc:sldChg>
      <pc:sldChg chg="modSp add mod modAnim">
        <pc:chgData name="匡宏宇" userId="6226a253-862e-4062-9583-ca90ef3a886f" providerId="ADAL" clId="{809EBA7F-A064-4C81-ACA4-18537552E744}" dt="2021-10-25T01:33:24.032" v="1396"/>
        <pc:sldMkLst>
          <pc:docMk/>
          <pc:sldMk cId="1681568936" sldId="504"/>
        </pc:sldMkLst>
        <pc:spChg chg="mod">
          <ac:chgData name="匡宏宇" userId="6226a253-862e-4062-9583-ca90ef3a886f" providerId="ADAL" clId="{809EBA7F-A064-4C81-ACA4-18537552E744}" dt="2021-10-25T01:33:24.032" v="1396"/>
          <ac:spMkLst>
            <pc:docMk/>
            <pc:sldMk cId="1681568936" sldId="504"/>
            <ac:spMk id="3" creationId="{C8C09752-9117-4998-92CA-283E03500570}"/>
          </ac:spMkLst>
        </pc:spChg>
      </pc:sldChg>
    </pc:docChg>
  </pc:docChgLst>
  <pc:docChgLst>
    <pc:chgData name="匡宏宇" userId="6226a253-862e-4062-9583-ca90ef3a886f" providerId="ADAL" clId="{B02F9CDE-A5FF-4917-A429-F8F8D4CA0AE9}"/>
    <pc:docChg chg="modSld">
      <pc:chgData name="匡宏宇" userId="6226a253-862e-4062-9583-ca90ef3a886f" providerId="ADAL" clId="{B02F9CDE-A5FF-4917-A429-F8F8D4CA0AE9}" dt="2023-04-25T12:14:01.133" v="0" actId="1076"/>
      <pc:docMkLst>
        <pc:docMk/>
      </pc:docMkLst>
      <pc:sldChg chg="modSp mod">
        <pc:chgData name="匡宏宇" userId="6226a253-862e-4062-9583-ca90ef3a886f" providerId="ADAL" clId="{B02F9CDE-A5FF-4917-A429-F8F8D4CA0AE9}" dt="2023-04-25T12:14:01.133" v="0" actId="1076"/>
        <pc:sldMkLst>
          <pc:docMk/>
          <pc:sldMk cId="1347776585" sldId="519"/>
        </pc:sldMkLst>
        <pc:picChg chg="mod">
          <ac:chgData name="匡宏宇" userId="6226a253-862e-4062-9583-ca90ef3a886f" providerId="ADAL" clId="{B02F9CDE-A5FF-4917-A429-F8F8D4CA0AE9}" dt="2023-04-25T12:14:01.133" v="0" actId="1076"/>
          <ac:picMkLst>
            <pc:docMk/>
            <pc:sldMk cId="1347776585" sldId="519"/>
            <ac:picMk id="8" creationId="{2832685F-0A20-7C5B-5FC5-1D6DF8B9381F}"/>
          </ac:picMkLst>
        </pc:picChg>
      </pc:sldChg>
    </pc:docChg>
  </pc:docChgLst>
</pc:chgInfo>
</file>

<file path=ppt/media/image1.png>
</file>

<file path=ppt/media/image4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FB9F54-CF5D-4472-88A1-8A6EC7756409}" type="datetimeFigureOut">
              <a:rPr lang="zh-CN" altLang="en-US" smtClean="0"/>
              <a:t>2023/11/28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0B5581-08D6-4AC0-BB83-A478510BB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4947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706289-EE24-4ADE-807C-AB59F13588D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0788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2023/11/28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4625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2023/11/28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0198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2023/11/28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450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2023/11/28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786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2023/11/28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6474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2023/11/28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9439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2023/11/28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9918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2023/11/28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0388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2023/11/28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9364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2023/11/28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768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2023/11/28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8452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3EE72F-3FEC-4AAB-B92A-C955AC1E632A}" type="datetimeFigureOut">
              <a:rPr lang="zh-CN" altLang="en-US" smtClean="0"/>
              <a:t>2023/11/28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3497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oleObject" Target="../embeddings/oleObject1.bin"/><Relationship Id="rId7" Type="http://schemas.openxmlformats.org/officeDocument/2006/relationships/image" Target="../media/image8.jpe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17EFCF-7D17-4C2A-9183-E58DBB4B98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需求与商业模式创新</a:t>
            </a:r>
            <a:br>
              <a:rPr lang="en-US" altLang="zh-CN" dirty="0"/>
            </a:br>
            <a:r>
              <a:rPr lang="zh-CN" altLang="en-US" dirty="0"/>
              <a:t>商业模式设计 </a:t>
            </a:r>
            <a:r>
              <a:rPr lang="en-US" altLang="zh-CN" dirty="0"/>
              <a:t>- </a:t>
            </a:r>
            <a:r>
              <a:rPr lang="zh-CN" altLang="en-US" dirty="0"/>
              <a:t>客户洞察与构思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85107F7-2146-4F63-9B7D-008D8D93A9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南京大学软件学院 </a:t>
            </a:r>
            <a:r>
              <a:rPr lang="en-US" altLang="zh-CN" dirty="0"/>
              <a:t>– </a:t>
            </a:r>
            <a:r>
              <a:rPr lang="zh-CN" altLang="en-US" dirty="0"/>
              <a:t>匡宏宇</a:t>
            </a:r>
          </a:p>
        </p:txBody>
      </p:sp>
    </p:spTree>
    <p:extLst>
      <p:ext uri="{BB962C8B-B14F-4D97-AF65-F5344CB8AC3E}">
        <p14:creationId xmlns:p14="http://schemas.microsoft.com/office/powerpoint/2010/main" val="4367249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706F4F4-7DD5-4FCE-8524-FDAC82A31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703" y="657534"/>
            <a:ext cx="6640591" cy="51435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AC43E4EA-B175-4080-A0A9-C6511A5B5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108260"/>
            <a:ext cx="7886700" cy="549274"/>
          </a:xfrm>
        </p:spPr>
        <p:txBody>
          <a:bodyPr>
            <a:noAutofit/>
          </a:bodyPr>
          <a:lstStyle/>
          <a:p>
            <a:r>
              <a:rPr lang="zh-CN" altLang="en-US" sz="2800" dirty="0"/>
              <a:t>课后思考：</a:t>
            </a:r>
            <a:r>
              <a:rPr lang="zh-CN" altLang="en-US" sz="2800" b="1" dirty="0"/>
              <a:t>洞察自己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C09752-9117-4998-92CA-283E035005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673012"/>
            <a:ext cx="9143999" cy="1130631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dirty="0"/>
              <a:t>网络言论为何越来越抽象？</a:t>
            </a:r>
            <a:endParaRPr lang="en-US" altLang="zh-CN" dirty="0"/>
          </a:p>
          <a:p>
            <a:pPr lvl="1"/>
            <a:r>
              <a:rPr lang="zh-CN" altLang="en-US" dirty="0"/>
              <a:t>线下活动、面对面交流与集体活动的缺失</a:t>
            </a:r>
            <a:endParaRPr lang="en-US" altLang="zh-CN" dirty="0"/>
          </a:p>
          <a:p>
            <a:pPr lvl="1"/>
            <a:r>
              <a:rPr lang="zh-CN" altLang="en-US" dirty="0"/>
              <a:t>网络时代学生集体性的削弱与个性的增强、社会关系网络的弱化与社会挑战的增加、个性的愈发独立与共情的愈发渴求（</a:t>
            </a:r>
            <a:r>
              <a:rPr lang="zh-CN" altLang="en-US" b="1" dirty="0"/>
              <a:t>社交网络世代对线下活动的解构</a:t>
            </a:r>
            <a:r>
              <a:rPr lang="zh-CN" altLang="en-US" dirty="0"/>
              <a:t>）</a:t>
            </a:r>
            <a:endParaRPr lang="en-US" altLang="zh-CN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FF16C3C-6785-4A74-B3D0-D88F8197A66D}"/>
              </a:ext>
            </a:extLst>
          </p:cNvPr>
          <p:cNvSpPr/>
          <p:nvPr/>
        </p:nvSpPr>
        <p:spPr>
          <a:xfrm>
            <a:off x="6223130" y="2862470"/>
            <a:ext cx="1638722" cy="8684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她眼中的产品、周边的人与朋友、能接触到的同类产品、遇到的困难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A4A7F2C-5455-4207-8D8B-206CA03261BA}"/>
              </a:ext>
            </a:extLst>
          </p:cNvPr>
          <p:cNvSpPr/>
          <p:nvPr/>
        </p:nvSpPr>
        <p:spPr>
          <a:xfrm>
            <a:off x="939248" y="2974285"/>
            <a:ext cx="1638722" cy="10547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她朋友说了什么、配偶说了什么、哪些人以怎样方式真正影响到她、有影响力的媒体渠道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671B157-5D36-4C0F-AFC7-E065B5776CFB}"/>
              </a:ext>
            </a:extLst>
          </p:cNvPr>
          <p:cNvSpPr/>
          <p:nvPr/>
        </p:nvSpPr>
        <p:spPr>
          <a:xfrm>
            <a:off x="2005221" y="916885"/>
            <a:ext cx="1757991" cy="10547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哪些事情是真正重要的（不公开承认）、她的情绪与可能的触动、夜不能寐的事、梦想与渴望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7EFA3C0-1ADC-4265-AC9D-9C273311673D}"/>
              </a:ext>
            </a:extLst>
          </p:cNvPr>
          <p:cNvSpPr/>
          <p:nvPr/>
        </p:nvSpPr>
        <p:spPr>
          <a:xfrm>
            <a:off x="4680080" y="3928442"/>
            <a:ext cx="1638722" cy="8684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持有的态度、对他人的言论、要重视真实想法与外部言论之间可能的矛盾</a:t>
            </a:r>
          </a:p>
        </p:txBody>
      </p:sp>
    </p:spTree>
    <p:extLst>
      <p:ext uri="{BB962C8B-B14F-4D97-AF65-F5344CB8AC3E}">
        <p14:creationId xmlns:p14="http://schemas.microsoft.com/office/powerpoint/2010/main" val="1681568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F4D331-DCC8-E8C8-2824-533D640E0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4102"/>
            <a:ext cx="4851530" cy="1546588"/>
          </a:xfrm>
        </p:spPr>
        <p:txBody>
          <a:bodyPr>
            <a:normAutofit/>
          </a:bodyPr>
          <a:lstStyle/>
          <a:p>
            <a:r>
              <a:rPr lang="zh-CN" altLang="en-US" sz="3600" i="1" dirty="0"/>
              <a:t>失败（放弃）的客户洞察会导致？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72A3EF-08B5-C87D-74CF-D402FB122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61322"/>
            <a:ext cx="7886700" cy="4615641"/>
          </a:xfrm>
        </p:spPr>
        <p:txBody>
          <a:bodyPr/>
          <a:lstStyle/>
          <a:p>
            <a:r>
              <a:rPr lang="zh-CN" altLang="en-US" dirty="0"/>
              <a:t>产品、服务、设计无法打动人</a:t>
            </a:r>
            <a:endParaRPr lang="en-US" altLang="zh-CN" dirty="0"/>
          </a:p>
          <a:p>
            <a:pPr lvl="1"/>
            <a:r>
              <a:rPr lang="zh-CN" altLang="en-US" dirty="0"/>
              <a:t>竞品思路的简单模仿</a:t>
            </a:r>
            <a:endParaRPr lang="en-US" altLang="zh-CN" dirty="0"/>
          </a:p>
          <a:p>
            <a:pPr lvl="1"/>
            <a:r>
              <a:rPr lang="zh-CN" altLang="en-US" dirty="0"/>
              <a:t>空话套话成堆</a:t>
            </a:r>
            <a:endParaRPr lang="en-US" altLang="zh-CN" dirty="0"/>
          </a:p>
          <a:p>
            <a:pPr lvl="1"/>
            <a:r>
              <a:rPr lang="zh-CN" altLang="en-US" dirty="0"/>
              <a:t>费心费力的设计悬空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strike="sngStrike" dirty="0"/>
              <a:t>（无脑）强行吸引流量</a:t>
            </a:r>
            <a:endParaRPr lang="en-US" altLang="zh-CN" strike="sngStrike" dirty="0"/>
          </a:p>
          <a:p>
            <a:pPr lvl="1"/>
            <a:r>
              <a:rPr lang="zh-CN" altLang="en-US" dirty="0"/>
              <a:t>追热点 </a:t>
            </a:r>
            <a:r>
              <a:rPr lang="en-US" altLang="zh-CN" dirty="0"/>
              <a:t>– </a:t>
            </a:r>
            <a:r>
              <a:rPr lang="zh-CN" altLang="en-US" dirty="0"/>
              <a:t>问题：无法给出独特见解</a:t>
            </a:r>
            <a:endParaRPr lang="en-US" altLang="zh-CN" dirty="0"/>
          </a:p>
          <a:p>
            <a:pPr lvl="1"/>
            <a:r>
              <a:rPr lang="zh-CN" altLang="en-US" dirty="0"/>
              <a:t>内容诉诸恐惧、愤怒、好奇、争执 </a:t>
            </a:r>
            <a:r>
              <a:rPr lang="en-US" altLang="zh-CN" dirty="0"/>
              <a:t>– </a:t>
            </a:r>
            <a:r>
              <a:rPr lang="zh-CN" altLang="en-US" dirty="0"/>
              <a:t>问题：疲倦</a:t>
            </a:r>
            <a:endParaRPr lang="en-US" altLang="zh-CN" dirty="0"/>
          </a:p>
          <a:p>
            <a:pPr lvl="1"/>
            <a:r>
              <a:rPr lang="zh-CN" altLang="en-US" dirty="0"/>
              <a:t>总结（流量吸引与转化）：不持久、低价值、被反噬</a:t>
            </a:r>
            <a:endParaRPr lang="en-US" altLang="zh-CN" dirty="0"/>
          </a:p>
          <a:p>
            <a:pPr lvl="2"/>
            <a:r>
              <a:rPr lang="zh-CN" altLang="en-US" b="1" dirty="0"/>
              <a:t>社会主流价值的自我净化：</a:t>
            </a:r>
            <a:r>
              <a:rPr lang="zh-CN" altLang="en-US" dirty="0"/>
              <a:t>小粉红 </a:t>
            </a:r>
            <a:r>
              <a:rPr lang="en-US" altLang="zh-CN" dirty="0"/>
              <a:t>– </a:t>
            </a:r>
            <a:r>
              <a:rPr lang="zh-CN" altLang="en-US" dirty="0"/>
              <a:t>种花家，打工人 </a:t>
            </a:r>
            <a:r>
              <a:rPr lang="en-US" altLang="zh-CN" dirty="0"/>
              <a:t>– </a:t>
            </a:r>
            <a:r>
              <a:rPr lang="zh-CN" altLang="en-US" dirty="0"/>
              <a:t>干饭人，原</a:t>
            </a:r>
            <a:r>
              <a:rPr lang="en-US" altLang="zh-CN" dirty="0"/>
              <a:t>P – </a:t>
            </a:r>
            <a:r>
              <a:rPr lang="zh-CN" altLang="en-US" dirty="0"/>
              <a:t>原神，启动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A8F055B-1DF2-B9AA-55E3-A3E2CDEFDD4B}"/>
              </a:ext>
            </a:extLst>
          </p:cNvPr>
          <p:cNvSpPr txBox="1"/>
          <p:nvPr/>
        </p:nvSpPr>
        <p:spPr>
          <a:xfrm>
            <a:off x="6006858" y="25914"/>
            <a:ext cx="29369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0" i="1" dirty="0">
                <a:solidFill>
                  <a:schemeClr val="accent6">
                    <a:lumMod val="75000"/>
                  </a:schemeClr>
                </a:solidFill>
                <a:effectLst/>
                <a:latin typeface="lucida Grande"/>
              </a:rPr>
              <a:t>“以网红地摊、宝藏美食产品来扩展用户基数，提高用户满意度，让用户因</a:t>
            </a:r>
          </a:p>
          <a:p>
            <a:pPr algn="l"/>
            <a:r>
              <a:rPr lang="zh-CN" altLang="en-US" b="0" i="1" dirty="0">
                <a:solidFill>
                  <a:schemeClr val="accent6">
                    <a:lumMod val="75000"/>
                  </a:schemeClr>
                </a:solidFill>
                <a:effectLst/>
                <a:latin typeface="lucida Grande"/>
              </a:rPr>
              <a:t>为我们推荐的产品，消费后感到喜欢我们 </a:t>
            </a:r>
            <a:r>
              <a:rPr lang="en-US" altLang="zh-CN" b="0" i="1" dirty="0">
                <a:solidFill>
                  <a:schemeClr val="accent6">
                    <a:lumMod val="75000"/>
                  </a:schemeClr>
                </a:solidFill>
                <a:effectLst/>
                <a:latin typeface="lucida Grande"/>
              </a:rPr>
              <a:t>app</a:t>
            </a:r>
            <a:r>
              <a:rPr lang="zh-CN" altLang="en-US" b="0" i="1" dirty="0">
                <a:solidFill>
                  <a:schemeClr val="accent6">
                    <a:lumMod val="75000"/>
                  </a:schemeClr>
                </a:solidFill>
                <a:effectLst/>
                <a:latin typeface="lucida Grande"/>
              </a:rPr>
              <a:t>，得到最好的平台体验，达到让</a:t>
            </a:r>
          </a:p>
          <a:p>
            <a:pPr algn="l"/>
            <a:r>
              <a:rPr lang="zh-CN" altLang="en-US" b="0" i="1" dirty="0">
                <a:solidFill>
                  <a:schemeClr val="accent6">
                    <a:lumMod val="75000"/>
                  </a:schemeClr>
                </a:solidFill>
                <a:effectLst/>
                <a:latin typeface="lucida Grande"/>
              </a:rPr>
              <a:t>用户因此认可的目的。同时周期性打造现象级火爆的产品， 最终实现南京地区</a:t>
            </a:r>
          </a:p>
          <a:p>
            <a:pPr algn="l"/>
            <a:r>
              <a:rPr lang="zh-CN" altLang="en-US" b="0" i="1" dirty="0">
                <a:solidFill>
                  <a:schemeClr val="accent6">
                    <a:lumMod val="75000"/>
                  </a:schemeClr>
                </a:solidFill>
                <a:effectLst/>
                <a:latin typeface="lucida Grande"/>
              </a:rPr>
              <a:t>内循环，开拓外部商家合作与内容传导制作得以稳定，同时稳步扩展多层次用</a:t>
            </a:r>
          </a:p>
          <a:p>
            <a:pPr algn="l"/>
            <a:r>
              <a:rPr lang="zh-CN" altLang="en-US" b="0" i="1" dirty="0">
                <a:solidFill>
                  <a:schemeClr val="accent6">
                    <a:lumMod val="75000"/>
                  </a:schemeClr>
                </a:solidFill>
                <a:effectLst/>
                <a:latin typeface="lucida Grande"/>
              </a:rPr>
              <a:t>户体系的阶段性目标。 此期间，逐渐完善项目团队建设，建立人才库，保障项</a:t>
            </a:r>
          </a:p>
          <a:p>
            <a:pPr algn="l"/>
            <a:r>
              <a:rPr lang="zh-CN" altLang="en-US" b="0" i="1" dirty="0">
                <a:solidFill>
                  <a:schemeClr val="accent6">
                    <a:lumMod val="75000"/>
                  </a:schemeClr>
                </a:solidFill>
                <a:effectLst/>
                <a:latin typeface="lucida Grande"/>
              </a:rPr>
              <a:t>目可持续发展。”</a:t>
            </a:r>
          </a:p>
        </p:txBody>
      </p:sp>
    </p:spTree>
    <p:extLst>
      <p:ext uri="{BB962C8B-B14F-4D97-AF65-F5344CB8AC3E}">
        <p14:creationId xmlns:p14="http://schemas.microsoft.com/office/powerpoint/2010/main" val="3348132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D4B7FE-B8FB-4609-AB8E-B6E498784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57387"/>
          </a:xfrm>
        </p:spPr>
        <p:txBody>
          <a:bodyPr/>
          <a:lstStyle/>
          <a:p>
            <a:r>
              <a:rPr lang="zh-CN" altLang="en-US" b="1" dirty="0">
                <a:solidFill>
                  <a:srgbClr val="FF0000"/>
                </a:solidFill>
              </a:rPr>
              <a:t>构思</a:t>
            </a:r>
            <a:r>
              <a:rPr lang="zh-CN" altLang="en-US" dirty="0"/>
              <a:t>新的商业模式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580FEE-6DDD-4A1D-AEC5-11FEDFD814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21296"/>
            <a:ext cx="7886700" cy="5071577"/>
          </a:xfrm>
        </p:spPr>
        <p:txBody>
          <a:bodyPr>
            <a:normAutofit fontScale="85000" lnSpcReduction="10000"/>
          </a:bodyPr>
          <a:lstStyle/>
          <a:p>
            <a:r>
              <a:rPr lang="zh-CN" altLang="en-US" dirty="0"/>
              <a:t>一个能够产生大量商业模式创意，并成功识别出其中最佳创意的流程被称作构思（</a:t>
            </a:r>
            <a:r>
              <a:rPr lang="en-US" altLang="zh-CN" dirty="0"/>
              <a:t>ideation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大多数行业只有一种主流商业模式的现状已经改变，同一个市场中会有多种商业模式进行竞争，行业之间的界限也正变得模糊甚至消失</a:t>
            </a:r>
            <a:endParaRPr lang="en-US" altLang="zh-CN" dirty="0"/>
          </a:p>
          <a:p>
            <a:pPr lvl="1"/>
            <a:r>
              <a:rPr lang="zh-CN" altLang="en-US" dirty="0"/>
              <a:t>创造新商业模式时需要忽略现状并停止对操作性问题的担忧</a:t>
            </a:r>
            <a:endParaRPr lang="en-US" altLang="zh-CN" dirty="0"/>
          </a:p>
          <a:p>
            <a:pPr lvl="1"/>
            <a:r>
              <a:rPr lang="zh-CN" altLang="en-US" dirty="0"/>
              <a:t>商业模式创新不是抄袭经典或者对标“友商”，而是创造新机制来满足那些未被满足的、新的或者隐藏在背后的客户需求</a:t>
            </a:r>
            <a:endParaRPr lang="en-US" altLang="zh-CN" dirty="0"/>
          </a:p>
          <a:p>
            <a:endParaRPr lang="en-US" altLang="zh-CN" sz="825" dirty="0"/>
          </a:p>
          <a:p>
            <a:r>
              <a:rPr lang="zh-CN" altLang="en-US" dirty="0"/>
              <a:t>构思的两个步骤：生成大量创意</a:t>
            </a:r>
            <a:r>
              <a:rPr lang="en-US" altLang="zh-CN" dirty="0"/>
              <a:t>-&gt;</a:t>
            </a:r>
            <a:r>
              <a:rPr lang="zh-CN" altLang="en-US" dirty="0"/>
              <a:t>对创意进行整合并挑选</a:t>
            </a:r>
            <a:endParaRPr lang="en-US" altLang="zh-CN" dirty="0"/>
          </a:p>
          <a:p>
            <a:pPr lvl="1"/>
            <a:r>
              <a:rPr lang="zh-CN" altLang="en-US" dirty="0"/>
              <a:t>生成阶段要重视数量；可行的创意可以是颠覆性的，也可以是领域的扩展</a:t>
            </a:r>
            <a:endParaRPr lang="en-US" altLang="zh-CN" dirty="0"/>
          </a:p>
          <a:p>
            <a:endParaRPr lang="en-US" altLang="zh-CN" sz="825" dirty="0"/>
          </a:p>
          <a:p>
            <a:r>
              <a:rPr lang="zh-CN" altLang="en-US" dirty="0"/>
              <a:t>提出新创意的两个出发点</a:t>
            </a:r>
            <a:endParaRPr lang="en-US" altLang="zh-CN" dirty="0"/>
          </a:p>
          <a:p>
            <a:pPr lvl="1"/>
            <a:r>
              <a:rPr lang="zh-CN" altLang="en-US" b="1" dirty="0"/>
              <a:t>从画布中寻找创新的焦点</a:t>
            </a:r>
            <a:endParaRPr lang="en-US" altLang="zh-CN" b="1" dirty="0"/>
          </a:p>
          <a:p>
            <a:pPr lvl="1"/>
            <a:r>
              <a:rPr lang="zh-CN" altLang="en-US" b="1" dirty="0"/>
              <a:t>不断提出“如果</a:t>
            </a:r>
            <a:r>
              <a:rPr lang="en-US" altLang="zh-CN" b="1" dirty="0"/>
              <a:t>…</a:t>
            </a:r>
            <a:r>
              <a:rPr lang="zh-CN" altLang="en-US" b="1" dirty="0"/>
              <a:t>会怎样”的问题</a:t>
            </a:r>
            <a:endParaRPr lang="en-US" altLang="zh-CN" b="1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373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A261B7-86D0-4FC4-BA6A-635ED478E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197" y="147120"/>
            <a:ext cx="7886700" cy="488984"/>
          </a:xfrm>
        </p:spPr>
        <p:txBody>
          <a:bodyPr>
            <a:normAutofit fontScale="90000"/>
          </a:bodyPr>
          <a:lstStyle/>
          <a:p>
            <a:r>
              <a:rPr lang="zh-CN" altLang="en-US" sz="3600" dirty="0"/>
              <a:t>商业模式创新的焦点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8B26BC-ED36-4A09-8AB7-7FC6F4116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025" y="745435"/>
            <a:ext cx="8885583" cy="5965445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资源驱动：</a:t>
            </a:r>
            <a:r>
              <a:rPr lang="zh-CN" altLang="en-US" dirty="0"/>
              <a:t>创新来源于组织现有的基础设施或合作伙伴资源</a:t>
            </a:r>
            <a:endParaRPr lang="en-US" altLang="zh-CN" dirty="0"/>
          </a:p>
          <a:p>
            <a:pPr lvl="1"/>
            <a:r>
              <a:rPr lang="zh-CN" altLang="en-US" dirty="0"/>
              <a:t>云计算服务、高传输低时延的</a:t>
            </a:r>
            <a:r>
              <a:rPr lang="en-US" altLang="zh-CN" dirty="0"/>
              <a:t>5g</a:t>
            </a:r>
            <a:r>
              <a:rPr lang="zh-CN" altLang="en-US" dirty="0"/>
              <a:t>网络，新能源与特斯拉的野心</a:t>
            </a:r>
            <a:endParaRPr lang="en-US" altLang="zh-CN" dirty="0"/>
          </a:p>
          <a:p>
            <a:endParaRPr lang="en-US" altLang="zh-CN" sz="975" dirty="0"/>
          </a:p>
          <a:p>
            <a:r>
              <a:rPr lang="zh-CN" altLang="en-US" b="1" dirty="0">
                <a:solidFill>
                  <a:srgbClr val="FF0000"/>
                </a:solidFill>
              </a:rPr>
              <a:t>供给驱动：</a:t>
            </a:r>
            <a:r>
              <a:rPr lang="zh-CN" altLang="en-US" dirty="0"/>
              <a:t>创造全新的价值主张，并影响到其它模块</a:t>
            </a:r>
            <a:endParaRPr lang="en-US" altLang="zh-CN" dirty="0"/>
          </a:p>
          <a:p>
            <a:pPr lvl="1"/>
            <a:r>
              <a:rPr lang="zh-CN" altLang="en-US" dirty="0"/>
              <a:t>水泥输送从</a:t>
            </a:r>
            <a:r>
              <a:rPr lang="en-US" altLang="zh-CN" dirty="0"/>
              <a:t>48</a:t>
            </a:r>
            <a:r>
              <a:rPr lang="zh-CN" altLang="en-US" dirty="0"/>
              <a:t>小时减为</a:t>
            </a:r>
            <a:r>
              <a:rPr lang="en-US" altLang="zh-CN" dirty="0"/>
              <a:t>4</a:t>
            </a:r>
            <a:r>
              <a:rPr lang="zh-CN" altLang="en-US" dirty="0"/>
              <a:t>小时</a:t>
            </a:r>
            <a:endParaRPr lang="en-US" altLang="zh-CN" dirty="0"/>
          </a:p>
          <a:p>
            <a:pPr lvl="1"/>
            <a:r>
              <a:rPr lang="zh-CN" altLang="en-US" dirty="0"/>
              <a:t>云端的全托管机器学习与自动调优、云游戏</a:t>
            </a:r>
            <a:endParaRPr lang="en-US" altLang="zh-CN" dirty="0"/>
          </a:p>
          <a:p>
            <a:endParaRPr lang="en-US" altLang="zh-CN" sz="975" dirty="0"/>
          </a:p>
          <a:p>
            <a:r>
              <a:rPr lang="zh-CN" altLang="en-US" b="1" dirty="0">
                <a:solidFill>
                  <a:srgbClr val="FF0000"/>
                </a:solidFill>
              </a:rPr>
              <a:t>客户驱动：</a:t>
            </a:r>
            <a:r>
              <a:rPr lang="zh-CN" altLang="en-US" dirty="0"/>
              <a:t>基于客户需求、可获得性或便利性的提升，并影响其他模块</a:t>
            </a:r>
            <a:endParaRPr lang="en-US" altLang="zh-CN" dirty="0"/>
          </a:p>
          <a:p>
            <a:pPr lvl="1"/>
            <a:r>
              <a:rPr lang="en-US" altLang="zh-CN" dirty="0"/>
              <a:t>23andMe</a:t>
            </a:r>
            <a:r>
              <a:rPr lang="zh-CN" altLang="en-US" dirty="0"/>
              <a:t>的个人</a:t>
            </a:r>
            <a:r>
              <a:rPr lang="en-US" altLang="zh-CN" dirty="0"/>
              <a:t>DNA</a:t>
            </a:r>
            <a:r>
              <a:rPr lang="zh-CN" altLang="en-US" dirty="0"/>
              <a:t>测试服务（从医疗与研究领域转来）</a:t>
            </a:r>
            <a:endParaRPr lang="en-US" altLang="zh-CN" dirty="0"/>
          </a:p>
          <a:p>
            <a:pPr lvl="1"/>
            <a:r>
              <a:rPr lang="zh-CN" altLang="en-US" dirty="0"/>
              <a:t>付费自习室：价值主张</a:t>
            </a:r>
            <a:r>
              <a:rPr lang="en-US" altLang="zh-CN" dirty="0"/>
              <a:t>-</a:t>
            </a:r>
            <a:r>
              <a:rPr lang="zh-CN" altLang="en-US" dirty="0"/>
              <a:t>（成年人）沉浸式学习空间；收入来源：</a:t>
            </a:r>
            <a:r>
              <a:rPr lang="en-US" altLang="zh-CN" dirty="0"/>
              <a:t>5-20</a:t>
            </a:r>
            <a:r>
              <a:rPr lang="zh-CN" altLang="en-US" dirty="0"/>
              <a:t>元</a:t>
            </a:r>
            <a:r>
              <a:rPr lang="en-US" altLang="zh-CN" dirty="0"/>
              <a:t>/</a:t>
            </a:r>
            <a:r>
              <a:rPr lang="zh-CN" altLang="en-US" dirty="0"/>
              <a:t>小时租赁</a:t>
            </a:r>
            <a:endParaRPr lang="en-US" altLang="zh-CN" dirty="0"/>
          </a:p>
          <a:p>
            <a:endParaRPr lang="en-US" altLang="zh-CN" sz="975" dirty="0"/>
          </a:p>
          <a:p>
            <a:r>
              <a:rPr lang="zh-CN" altLang="en-US" b="1" dirty="0">
                <a:solidFill>
                  <a:srgbClr val="FF0000"/>
                </a:solidFill>
              </a:rPr>
              <a:t>财务驱动：</a:t>
            </a:r>
            <a:r>
              <a:rPr lang="zh-CN" altLang="en-US" dirty="0"/>
              <a:t>由新收益来源、定价机制或者被缩减的成本驱动的创新</a:t>
            </a:r>
            <a:endParaRPr lang="en-US" altLang="zh-CN" dirty="0"/>
          </a:p>
          <a:p>
            <a:pPr lvl="1"/>
            <a:r>
              <a:rPr lang="zh-CN" altLang="en-US" dirty="0"/>
              <a:t>施乐复印机从卖设备转向复印机出租（月费</a:t>
            </a:r>
            <a:r>
              <a:rPr lang="en-US" altLang="zh-CN" dirty="0"/>
              <a:t>95</a:t>
            </a:r>
            <a:r>
              <a:rPr lang="zh-CN" altLang="en-US" dirty="0"/>
              <a:t>美元，含</a:t>
            </a:r>
            <a:r>
              <a:rPr lang="en-US" altLang="zh-CN" dirty="0"/>
              <a:t>2000</a:t>
            </a:r>
            <a:r>
              <a:rPr lang="zh-CN" altLang="en-US" dirty="0"/>
              <a:t>份复印，超出</a:t>
            </a:r>
            <a:r>
              <a:rPr lang="en-US" altLang="zh-CN" dirty="0"/>
              <a:t>5</a:t>
            </a:r>
            <a:r>
              <a:rPr lang="zh-CN" altLang="en-US" dirty="0"/>
              <a:t>美分每张）</a:t>
            </a:r>
            <a:endParaRPr lang="en-US" altLang="zh-CN" dirty="0"/>
          </a:p>
          <a:p>
            <a:pPr lvl="1"/>
            <a:r>
              <a:rPr lang="zh-CN" altLang="en-US" dirty="0"/>
              <a:t>免费经济：</a:t>
            </a:r>
            <a:r>
              <a:rPr lang="en-US" altLang="zh-CN" dirty="0"/>
              <a:t>360</a:t>
            </a:r>
            <a:r>
              <a:rPr lang="zh-CN" altLang="en-US" dirty="0"/>
              <a:t>免费杀毒，</a:t>
            </a:r>
            <a:r>
              <a:rPr lang="en-US" altLang="zh-CN" dirty="0"/>
              <a:t>IBM</a:t>
            </a:r>
            <a:r>
              <a:rPr lang="zh-CN" altLang="en-US" dirty="0"/>
              <a:t>服务器从软件</a:t>
            </a:r>
            <a:r>
              <a:rPr lang="en-US" altLang="zh-CN" dirty="0"/>
              <a:t>+</a:t>
            </a:r>
            <a:r>
              <a:rPr lang="zh-CN" altLang="en-US" dirty="0"/>
              <a:t>硬件转型为开源</a:t>
            </a:r>
            <a:r>
              <a:rPr lang="en-US" altLang="zh-CN" dirty="0"/>
              <a:t>+</a:t>
            </a:r>
            <a:r>
              <a:rPr lang="zh-CN" altLang="en-US" dirty="0"/>
              <a:t>咨询</a:t>
            </a:r>
            <a:r>
              <a:rPr lang="en-US" altLang="zh-CN" dirty="0"/>
              <a:t>+</a:t>
            </a:r>
            <a:r>
              <a:rPr lang="zh-CN" altLang="en-US" dirty="0"/>
              <a:t>硬件</a:t>
            </a:r>
            <a:endParaRPr lang="en-US" altLang="zh-CN" dirty="0"/>
          </a:p>
          <a:p>
            <a:endParaRPr lang="en-US" altLang="zh-CN" sz="975" dirty="0"/>
          </a:p>
          <a:p>
            <a:r>
              <a:rPr lang="zh-CN" altLang="en-US" b="1" dirty="0">
                <a:solidFill>
                  <a:srgbClr val="FF0000"/>
                </a:solidFill>
              </a:rPr>
              <a:t>多点驱动：</a:t>
            </a:r>
            <a:r>
              <a:rPr lang="zh-CN" altLang="en-US" dirty="0"/>
              <a:t>多焦点驱动的创新，并对其它模块产生深远影响</a:t>
            </a:r>
            <a:endParaRPr lang="en-US" altLang="zh-CN" dirty="0"/>
          </a:p>
          <a:p>
            <a:pPr lvl="1"/>
            <a:r>
              <a:rPr lang="zh-CN" altLang="en-US" dirty="0"/>
              <a:t>“卖设备”转为“卖服务”：财务、供给、客户、资源</a:t>
            </a:r>
            <a:endParaRPr lang="en-US" altLang="zh-CN" dirty="0"/>
          </a:p>
          <a:p>
            <a:pPr lvl="1"/>
            <a:r>
              <a:rPr lang="en-US" altLang="zh-CN" dirty="0"/>
              <a:t>B</a:t>
            </a:r>
            <a:r>
              <a:rPr lang="zh-CN" altLang="en-US" dirty="0"/>
              <a:t>站：与共青团及官媒的合作、内容从二次元到多圈融合、从内容转向社交（陪伴）、高粘性用户的游戏运营与内容驱动直播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7A5F129-FC2F-4529-A199-590B25C9C8B5}"/>
              </a:ext>
            </a:extLst>
          </p:cNvPr>
          <p:cNvSpPr/>
          <p:nvPr/>
        </p:nvSpPr>
        <p:spPr>
          <a:xfrm>
            <a:off x="5347253" y="1311965"/>
            <a:ext cx="3697356" cy="1202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“我做美团打车是观察到打车的用户一般都是去吃饭，而餐饮是美团的核心业务之一” </a:t>
            </a:r>
            <a:r>
              <a:rPr lang="zh-CN" altLang="en-US" b="1" dirty="0"/>
              <a:t>王兴的这番表态里包含哪些商业模式创新的焦点？</a:t>
            </a:r>
          </a:p>
        </p:txBody>
      </p:sp>
    </p:spTree>
    <p:extLst>
      <p:ext uri="{BB962C8B-B14F-4D97-AF65-F5344CB8AC3E}">
        <p14:creationId xmlns:p14="http://schemas.microsoft.com/office/powerpoint/2010/main" val="3900878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FBF23D-1B94-4BA4-A89F-2BCA60C1B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利用“如果</a:t>
            </a:r>
            <a:r>
              <a:rPr lang="en-US" altLang="zh-CN" dirty="0"/>
              <a:t>…</a:t>
            </a:r>
            <a:r>
              <a:rPr lang="zh-CN" altLang="en-US" dirty="0"/>
              <a:t>会怎样”问题来挑战传统思维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C525A8-662D-4E7A-87ED-2643D72A1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045" y="1908313"/>
            <a:ext cx="8643667" cy="4388970"/>
          </a:xfrm>
        </p:spPr>
        <p:txBody>
          <a:bodyPr>
            <a:normAutofit fontScale="85000" lnSpcReduction="20000"/>
          </a:bodyPr>
          <a:lstStyle/>
          <a:p>
            <a:r>
              <a:rPr lang="zh-CN" altLang="en-US" dirty="0"/>
              <a:t>用此类问题打破在设计过程中遇到的现有商业模式的束缚，并使更多新奇的、难以执行的主张闯入我们的思维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i="1" dirty="0"/>
              <a:t>基本类型：“从</a:t>
            </a:r>
            <a:r>
              <a:rPr lang="en-US" altLang="zh-CN" i="1" dirty="0"/>
              <a:t>0</a:t>
            </a:r>
            <a:r>
              <a:rPr lang="zh-CN" altLang="en-US" i="1" dirty="0"/>
              <a:t>到</a:t>
            </a:r>
            <a:r>
              <a:rPr lang="en-US" altLang="zh-CN" i="1" dirty="0"/>
              <a:t>1</a:t>
            </a:r>
            <a:r>
              <a:rPr lang="zh-CN" altLang="en-US" i="1" dirty="0"/>
              <a:t>”、“调整</a:t>
            </a:r>
            <a:r>
              <a:rPr lang="en-US" altLang="zh-CN" i="1" dirty="0"/>
              <a:t>/</a:t>
            </a:r>
            <a:r>
              <a:rPr lang="zh-CN" altLang="en-US" i="1" dirty="0"/>
              <a:t>转向”</a:t>
            </a:r>
            <a:endParaRPr lang="en-US" altLang="zh-CN" i="1" dirty="0"/>
          </a:p>
          <a:p>
            <a:endParaRPr lang="en-US" altLang="zh-CN" dirty="0"/>
          </a:p>
          <a:p>
            <a:r>
              <a:rPr lang="zh-CN" altLang="en-US" dirty="0"/>
              <a:t>此类问题只是思考的起点，需要继续构建基于假设的商业模式</a:t>
            </a:r>
            <a:endParaRPr lang="en-US" altLang="zh-CN" dirty="0"/>
          </a:p>
          <a:p>
            <a:pPr lvl="1"/>
            <a:r>
              <a:rPr lang="zh-CN" altLang="en-US" dirty="0"/>
              <a:t>如果某些问题找不到答案，则有可能是思维太过于激进，或未能找到一个合适的商业模式来承载</a:t>
            </a:r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i="1" dirty="0"/>
              <a:t>“如果</a:t>
            </a:r>
            <a:r>
              <a:rPr lang="zh-CN" altLang="en-US" b="1" i="1" dirty="0"/>
              <a:t>学生无法到校又要不停课</a:t>
            </a:r>
            <a:r>
              <a:rPr lang="zh-CN" altLang="en-US" i="1" dirty="0"/>
              <a:t>会怎样”</a:t>
            </a:r>
            <a:endParaRPr lang="en-US" altLang="zh-CN" i="1" dirty="0"/>
          </a:p>
          <a:p>
            <a:pPr lvl="1"/>
            <a:r>
              <a:rPr lang="zh-CN" altLang="en-US" i="1" dirty="0"/>
              <a:t>教学信息送出去 </a:t>
            </a:r>
            <a:r>
              <a:rPr lang="en-US" altLang="zh-CN" i="1" dirty="0"/>
              <a:t>+ </a:t>
            </a:r>
            <a:r>
              <a:rPr lang="zh-CN" altLang="en-US" i="1" dirty="0"/>
              <a:t>学生反馈收回来</a:t>
            </a:r>
            <a:endParaRPr lang="en-US" altLang="zh-CN" i="1" dirty="0"/>
          </a:p>
          <a:p>
            <a:pPr lvl="1"/>
            <a:r>
              <a:rPr lang="zh-CN" altLang="en-US" i="1" dirty="0"/>
              <a:t>直播、录播、点播、读书（任选，降低开课成本） </a:t>
            </a:r>
            <a:r>
              <a:rPr lang="en-US" altLang="zh-CN" i="1" dirty="0"/>
              <a:t>+ </a:t>
            </a:r>
            <a:r>
              <a:rPr lang="zh-CN" altLang="en-US" i="1" dirty="0"/>
              <a:t>点名、提问、作业、交流、答疑（强制使用教学立方 </a:t>
            </a:r>
            <a:r>
              <a:rPr lang="en-US" altLang="zh-CN" i="1" dirty="0"/>
              <a:t>=&gt; </a:t>
            </a:r>
            <a:r>
              <a:rPr lang="zh-CN" altLang="en-US" i="1" dirty="0"/>
              <a:t>需要提供课程交流平台）</a:t>
            </a:r>
          </a:p>
        </p:txBody>
      </p:sp>
    </p:spTree>
    <p:extLst>
      <p:ext uri="{BB962C8B-B14F-4D97-AF65-F5344CB8AC3E}">
        <p14:creationId xmlns:p14="http://schemas.microsoft.com/office/powerpoint/2010/main" val="2033558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E4374D-003F-4F2E-8B6B-E4611941C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18848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构思的流程与团队建设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F0A37A-7481-4717-9C14-548AE83B51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169" y="1172817"/>
            <a:ext cx="8912831" cy="5536096"/>
          </a:xfrm>
        </p:spPr>
        <p:txBody>
          <a:bodyPr>
            <a:normAutofit fontScale="77500" lnSpcReduction="20000"/>
          </a:bodyPr>
          <a:lstStyle/>
          <a:p>
            <a:r>
              <a:rPr lang="en-US" altLang="zh-CN" b="1" dirty="0"/>
              <a:t>1.</a:t>
            </a:r>
            <a:r>
              <a:rPr lang="zh-CN" altLang="en-US" b="1" dirty="0"/>
              <a:t>团队组建</a:t>
            </a:r>
            <a:endParaRPr lang="en-US" altLang="zh-CN" b="1" dirty="0"/>
          </a:p>
          <a:p>
            <a:pPr lvl="1"/>
            <a:r>
              <a:rPr lang="zh-CN" altLang="en-US" dirty="0"/>
              <a:t>除了“创意天才”，更需要</a:t>
            </a:r>
            <a:r>
              <a:rPr lang="zh-CN" altLang="en-US" b="1" dirty="0">
                <a:solidFill>
                  <a:srgbClr val="FF0000"/>
                </a:solidFill>
              </a:rPr>
              <a:t>多样化创新团队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成员多样化：业务单元</a:t>
            </a:r>
            <a:r>
              <a:rPr lang="en-US" altLang="zh-CN" dirty="0"/>
              <a:t>/</a:t>
            </a:r>
            <a:r>
              <a:rPr lang="zh-CN" altLang="en-US" dirty="0"/>
              <a:t>领域不同、年龄</a:t>
            </a:r>
            <a:r>
              <a:rPr lang="en-US" altLang="zh-CN" dirty="0"/>
              <a:t>/</a:t>
            </a:r>
            <a:r>
              <a:rPr lang="zh-CN" altLang="en-US" dirty="0"/>
              <a:t>资历水平不同、文化背景不同、经验互补（</a:t>
            </a:r>
            <a:r>
              <a:rPr lang="zh-CN" altLang="en-US" i="1" dirty="0"/>
              <a:t>例：美团成长期重要人物 </a:t>
            </a:r>
            <a:r>
              <a:rPr lang="en-US" altLang="zh-CN" i="1" dirty="0"/>
              <a:t>– </a:t>
            </a:r>
            <a:r>
              <a:rPr lang="zh-CN" altLang="en-US" i="1" dirty="0"/>
              <a:t>原阿里“中供铁军”骨干干嘉伟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要引导积极倾听，并考虑在关键会议上引入一个中立的引导员或主持人</a:t>
            </a:r>
            <a:endParaRPr lang="en-US" altLang="zh-CN" dirty="0"/>
          </a:p>
          <a:p>
            <a:endParaRPr lang="en-US" altLang="zh-CN" sz="975" b="1" dirty="0"/>
          </a:p>
          <a:p>
            <a:r>
              <a:rPr lang="en-US" altLang="zh-CN" b="1" dirty="0"/>
              <a:t>2.</a:t>
            </a:r>
            <a:r>
              <a:rPr lang="zh-CN" altLang="en-US" b="1" dirty="0"/>
              <a:t>钻研</a:t>
            </a:r>
            <a:endParaRPr lang="en-US" altLang="zh-CN" b="1" dirty="0"/>
          </a:p>
          <a:p>
            <a:pPr lvl="1"/>
            <a:r>
              <a:rPr lang="zh-CN" altLang="en-US" dirty="0"/>
              <a:t>创新所需要的知识：总体研究、客户与潜在客户、新技术调研、现有商业模式评估等</a:t>
            </a:r>
            <a:endParaRPr lang="en-US" altLang="zh-CN" dirty="0"/>
          </a:p>
          <a:p>
            <a:endParaRPr lang="en-US" altLang="zh-CN" sz="975" b="1" dirty="0"/>
          </a:p>
          <a:p>
            <a:r>
              <a:rPr lang="en-US" altLang="zh-CN" b="1" dirty="0"/>
              <a:t>3.</a:t>
            </a:r>
            <a:r>
              <a:rPr lang="zh-CN" altLang="en-US" b="1" dirty="0"/>
              <a:t>开拓</a:t>
            </a:r>
            <a:endParaRPr lang="en-US" altLang="zh-CN" b="1" dirty="0"/>
          </a:p>
          <a:p>
            <a:pPr lvl="1"/>
            <a:r>
              <a:rPr lang="zh-CN" altLang="en-US" dirty="0"/>
              <a:t>从九大模块任意一点出发作为创新起点；数量是关键；重在创意，避免过早评论价值</a:t>
            </a:r>
            <a:endParaRPr lang="en-US" altLang="zh-CN" dirty="0"/>
          </a:p>
          <a:p>
            <a:endParaRPr lang="en-US" altLang="zh-CN" sz="900" dirty="0"/>
          </a:p>
          <a:p>
            <a:r>
              <a:rPr lang="en-US" altLang="zh-CN" b="1" dirty="0"/>
              <a:t>4.</a:t>
            </a:r>
            <a:r>
              <a:rPr lang="zh-CN" altLang="en-US" b="1" dirty="0"/>
              <a:t>甄选标准</a:t>
            </a:r>
            <a:endParaRPr lang="en-US" altLang="zh-CN" b="1" dirty="0"/>
          </a:p>
          <a:p>
            <a:pPr lvl="1"/>
            <a:r>
              <a:rPr lang="zh-CN" altLang="en-US" dirty="0"/>
              <a:t>在业务背景下包含：预期实施时间、潜在收入、可能的客户阻力、对竞争优势的影响</a:t>
            </a:r>
            <a:endParaRPr lang="en-US" altLang="zh-CN" dirty="0"/>
          </a:p>
          <a:p>
            <a:endParaRPr lang="en-US" altLang="zh-CN" sz="900" dirty="0"/>
          </a:p>
          <a:p>
            <a:r>
              <a:rPr lang="en-US" altLang="zh-CN" b="1" dirty="0"/>
              <a:t>5.</a:t>
            </a:r>
            <a:r>
              <a:rPr lang="zh-CN" altLang="en-US" b="1" dirty="0"/>
              <a:t>构建原型（模型）</a:t>
            </a:r>
            <a:endParaRPr lang="en-US" altLang="zh-CN" b="1" dirty="0"/>
          </a:p>
          <a:p>
            <a:pPr lvl="1"/>
            <a:r>
              <a:rPr lang="zh-CN" altLang="en-US" dirty="0"/>
              <a:t>确立标准后从创意中整理一个最优短名单，由此构建</a:t>
            </a:r>
            <a:r>
              <a:rPr lang="en-US" altLang="zh-CN" dirty="0"/>
              <a:t>3-5</a:t>
            </a:r>
            <a:r>
              <a:rPr lang="zh-CN" altLang="en-US" dirty="0"/>
              <a:t>个创新的商业模式，再利用画布进行勾勒和讨论</a:t>
            </a:r>
          </a:p>
        </p:txBody>
      </p:sp>
    </p:spTree>
    <p:extLst>
      <p:ext uri="{BB962C8B-B14F-4D97-AF65-F5344CB8AC3E}">
        <p14:creationId xmlns:p14="http://schemas.microsoft.com/office/powerpoint/2010/main" val="9592766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140A0-7CFF-4F78-BFB3-98E50D52A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687" y="139148"/>
            <a:ext cx="8337479" cy="559213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头脑风暴（构思的重要手段）的规则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3FAA48-D44B-4672-AE80-97242B45A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0549" y="924340"/>
            <a:ext cx="8659953" cy="5794512"/>
          </a:xfrm>
        </p:spPr>
        <p:txBody>
          <a:bodyPr>
            <a:normAutofit fontScale="85000" lnSpcReduction="10000"/>
          </a:bodyPr>
          <a:lstStyle/>
          <a:p>
            <a:r>
              <a:rPr lang="zh-CN" altLang="en-US" i="1" dirty="0"/>
              <a:t>首先，</a:t>
            </a:r>
            <a:r>
              <a:rPr lang="en-US" altLang="zh-CN" i="1" dirty="0"/>
              <a:t>brainstorm</a:t>
            </a:r>
            <a:r>
              <a:rPr lang="zh-CN" altLang="en-US" i="1" dirty="0"/>
              <a:t>更准确的翻译应该是“头脑突击”，参考一战德国的</a:t>
            </a:r>
            <a:r>
              <a:rPr lang="en-US" altLang="zh-CN" i="1" dirty="0" err="1"/>
              <a:t>Sturmtruppen</a:t>
            </a:r>
            <a:r>
              <a:rPr lang="zh-CN" altLang="en-US" i="1" dirty="0"/>
              <a:t>翻译为“风暴突击队”</a:t>
            </a:r>
            <a:endParaRPr lang="en-US" altLang="zh-CN" i="1" dirty="0"/>
          </a:p>
          <a:p>
            <a:pPr lvl="1"/>
            <a:r>
              <a:rPr lang="zh-CN" altLang="en-US" dirty="0"/>
              <a:t>使用一切手段完成目标，“攻山头”（充分发挥军事民主</a:t>
            </a:r>
            <a:r>
              <a:rPr lang="en-US" altLang="zh-CN" dirty="0"/>
              <a:t>+</a:t>
            </a:r>
            <a:r>
              <a:rPr lang="zh-CN" altLang="en-US" dirty="0"/>
              <a:t>严格执行命令）</a:t>
            </a:r>
            <a:endParaRPr lang="en-US" altLang="zh-CN" dirty="0"/>
          </a:p>
          <a:p>
            <a:endParaRPr lang="en-US" altLang="zh-CN" sz="150" dirty="0"/>
          </a:p>
          <a:p>
            <a:r>
              <a:rPr lang="zh-CN" altLang="en-US" b="1" dirty="0"/>
              <a:t>保持聚焦</a:t>
            </a:r>
            <a:endParaRPr lang="en-US" altLang="zh-CN" b="1" dirty="0"/>
          </a:p>
          <a:p>
            <a:pPr lvl="1"/>
            <a:r>
              <a:rPr lang="zh-CN" altLang="en-US" dirty="0"/>
              <a:t>精确表达当前问题、始终与客户需求有关、不要跑题太远、将讨论拉回到开始问题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b="1" dirty="0"/>
              <a:t>执行规则</a:t>
            </a:r>
            <a:endParaRPr lang="en-US" altLang="zh-CN" b="1" dirty="0"/>
          </a:p>
          <a:p>
            <a:pPr lvl="1"/>
            <a:r>
              <a:rPr lang="zh-CN" altLang="en-US" dirty="0"/>
              <a:t>坚决执行开始时的规则：“不过早下结论”、“每次一人讲“、”追求数量”、“可视化”、“疯狂创意”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b="1" dirty="0"/>
              <a:t>视觉化思考</a:t>
            </a:r>
            <a:endParaRPr lang="en-US" altLang="zh-CN" b="1" dirty="0"/>
          </a:p>
          <a:p>
            <a:pPr lvl="1"/>
            <a:r>
              <a:rPr lang="zh-CN" altLang="en-US" dirty="0"/>
              <a:t>将创意写或者画在每个人都能看到的地方：便利贴</a:t>
            </a:r>
            <a:r>
              <a:rPr lang="en-US" altLang="zh-CN" dirty="0"/>
              <a:t>+</a:t>
            </a:r>
            <a:r>
              <a:rPr lang="zh-CN" altLang="en-US" dirty="0"/>
              <a:t>黑板</a:t>
            </a:r>
            <a:r>
              <a:rPr lang="en-US" altLang="zh-CN" dirty="0"/>
              <a:t>/</a:t>
            </a:r>
            <a:r>
              <a:rPr lang="zh-CN" altLang="en-US" dirty="0"/>
              <a:t>墙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b="1" dirty="0"/>
              <a:t>准备</a:t>
            </a:r>
            <a:endParaRPr lang="en-US" altLang="zh-CN" b="1" dirty="0"/>
          </a:p>
          <a:p>
            <a:pPr lvl="1"/>
            <a:r>
              <a:rPr lang="zh-CN" altLang="en-US" dirty="0"/>
              <a:t>为一次头脑风暴所准备的钻研：技术研讨、实地考察、客户讨论等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i="1" dirty="0"/>
              <a:t>无声的头脑风暴、笨牛训练</a:t>
            </a:r>
          </a:p>
        </p:txBody>
      </p:sp>
    </p:spTree>
    <p:extLst>
      <p:ext uri="{BB962C8B-B14F-4D97-AF65-F5344CB8AC3E}">
        <p14:creationId xmlns:p14="http://schemas.microsoft.com/office/powerpoint/2010/main" val="3860539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B64D29-47A1-4B82-ADF7-753C2D296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7303"/>
            <a:ext cx="7886700" cy="666242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构思补充：明晰思维过程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610C5B-75D5-4FEC-8FDC-BD34BA4E2B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" y="923014"/>
            <a:ext cx="8915400" cy="5806098"/>
          </a:xfrm>
        </p:spPr>
        <p:txBody>
          <a:bodyPr>
            <a:normAutofit fontScale="85000" lnSpcReduction="20000"/>
          </a:bodyPr>
          <a:lstStyle/>
          <a:p>
            <a:r>
              <a:rPr lang="zh-CN" altLang="en-US" dirty="0"/>
              <a:t>构思的三个空间</a:t>
            </a:r>
            <a:endParaRPr lang="en-US" altLang="zh-CN" dirty="0"/>
          </a:p>
          <a:p>
            <a:pPr lvl="1"/>
            <a:r>
              <a:rPr lang="zh-CN" altLang="en-US" dirty="0"/>
              <a:t>相互重叠，灵感：从各个可能的源头收集；构思：将灵感转为想法；实施：把最佳想法发展成考虑全面的具体实施计划</a:t>
            </a:r>
            <a:endParaRPr lang="en-US" altLang="zh-CN" dirty="0"/>
          </a:p>
          <a:p>
            <a:endParaRPr lang="en-US" altLang="zh-CN" sz="150" dirty="0"/>
          </a:p>
          <a:p>
            <a:r>
              <a:rPr lang="zh-CN" altLang="en-US" dirty="0"/>
              <a:t>项目情绪图与乐观精神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希望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>
                <a:solidFill>
                  <a:srgbClr val="00B050"/>
                </a:solidFill>
              </a:rPr>
              <a:t>（恐慌）</a:t>
            </a:r>
            <a:r>
              <a:rPr lang="en-US" altLang="zh-CN" dirty="0">
                <a:solidFill>
                  <a:srgbClr val="00B050"/>
                </a:solidFill>
              </a:rPr>
              <a:t> – </a:t>
            </a:r>
            <a:r>
              <a:rPr lang="zh-CN" altLang="en-US" dirty="0">
                <a:solidFill>
                  <a:srgbClr val="00B050"/>
                </a:solidFill>
              </a:rPr>
              <a:t>洞见 </a:t>
            </a:r>
            <a:r>
              <a:rPr lang="en-US" altLang="zh-CN" dirty="0"/>
              <a:t>– </a:t>
            </a:r>
            <a:r>
              <a:rPr lang="zh-CN" altLang="en-US" dirty="0">
                <a:solidFill>
                  <a:srgbClr val="FF0000"/>
                </a:solidFill>
              </a:rPr>
              <a:t>信心</a:t>
            </a:r>
            <a:endParaRPr lang="en-US" altLang="zh-CN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设计思维与设计团队需要乐观精神，乐观需要信心，信心需要信任</a:t>
            </a:r>
            <a:endParaRPr lang="en-US" altLang="zh-CN" dirty="0"/>
          </a:p>
          <a:p>
            <a:endParaRPr lang="en-US" altLang="zh-CN" sz="150" dirty="0"/>
          </a:p>
          <a:p>
            <a:r>
              <a:rPr lang="zh-CN" altLang="en-US" dirty="0"/>
              <a:t>发散思维与汇聚思维</a:t>
            </a:r>
            <a:endParaRPr lang="en-US" altLang="zh-CN" dirty="0"/>
          </a:p>
          <a:p>
            <a:pPr lvl="1"/>
            <a:r>
              <a:rPr lang="zh-CN" altLang="en-US" dirty="0"/>
              <a:t>发散创造选项，汇聚做出选择</a:t>
            </a:r>
            <a:endParaRPr lang="en-US" altLang="zh-CN" dirty="0"/>
          </a:p>
          <a:p>
            <a:pPr lvl="1"/>
            <a:r>
              <a:rPr lang="zh-CN" altLang="en-US" dirty="0"/>
              <a:t>集体思维倾向于汇聚，并得出唯一的结果；发散思维是创新的途径而不是障碍；汇聚中淘汰有希望的想法是痛苦的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dirty="0"/>
              <a:t>分析与综合</a:t>
            </a:r>
            <a:endParaRPr lang="en-US" altLang="zh-CN" dirty="0"/>
          </a:p>
          <a:p>
            <a:pPr lvl="1"/>
            <a:r>
              <a:rPr lang="zh-CN" altLang="en-US" dirty="0"/>
              <a:t>分析是对复杂问题的分解，综合可视作从大量数据中总结出有意义模式的过程，本质是一种创造</a:t>
            </a:r>
            <a:endParaRPr lang="en-US" altLang="zh-CN" dirty="0"/>
          </a:p>
          <a:p>
            <a:pPr lvl="1"/>
            <a:r>
              <a:rPr lang="zh-CN" altLang="en-US" dirty="0"/>
              <a:t>若“原始资料”能被纳入前后一致、令人鼓舞的叙事中，则能引发更高层次的整合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dirty="0"/>
              <a:t>头脑风暴法</a:t>
            </a:r>
            <a:endParaRPr lang="en-US" altLang="zh-CN" dirty="0"/>
          </a:p>
          <a:p>
            <a:pPr lvl="1"/>
            <a:r>
              <a:rPr lang="zh-CN" altLang="en-US" dirty="0"/>
              <a:t>一种需要训练的、有条理的方法，是创造想法的最好选择</a:t>
            </a:r>
            <a:endParaRPr lang="en-US" altLang="zh-CN" dirty="0"/>
          </a:p>
          <a:p>
            <a:pPr lvl="1"/>
            <a:r>
              <a:rPr lang="zh-CN" altLang="en-US" dirty="0"/>
              <a:t>重要规则：暂缓评论、异想天开、不要跑题、借“题” 发挥</a:t>
            </a:r>
          </a:p>
        </p:txBody>
      </p:sp>
    </p:spTree>
    <p:extLst>
      <p:ext uri="{BB962C8B-B14F-4D97-AF65-F5344CB8AC3E}">
        <p14:creationId xmlns:p14="http://schemas.microsoft.com/office/powerpoint/2010/main" val="1213485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AB4F9A-2CB4-4A3D-A503-A9D32A583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478" y="175348"/>
            <a:ext cx="8567530" cy="867326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大平台笼罩下如何发掘创新创业机遇？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A83788-4D4D-4AAF-9730-DE7D4FA0D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74" y="1042674"/>
            <a:ext cx="4572000" cy="5725873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BATJ</a:t>
            </a:r>
            <a:r>
              <a:rPr lang="zh-CN" altLang="en-US" dirty="0"/>
              <a:t>，</a:t>
            </a:r>
            <a:r>
              <a:rPr lang="en-US" altLang="zh-CN" dirty="0"/>
              <a:t>TMDP</a:t>
            </a:r>
            <a:r>
              <a:rPr lang="zh-CN" altLang="en-US" dirty="0"/>
              <a:t>为代表的各领域平台的壮大成熟增大了后续的创新创业的难度</a:t>
            </a:r>
            <a:endParaRPr lang="en-US" altLang="zh-CN" dirty="0"/>
          </a:p>
          <a:p>
            <a:pPr lvl="1"/>
            <a:r>
              <a:rPr lang="zh-CN" altLang="en-US" dirty="0"/>
              <a:t>平台导流、补贴、跟进</a:t>
            </a:r>
            <a:endParaRPr lang="en-US" altLang="zh-CN" dirty="0"/>
          </a:p>
          <a:p>
            <a:pPr lvl="2"/>
            <a:r>
              <a:rPr lang="zh-CN" altLang="en-US" dirty="0"/>
              <a:t>以及属于先发者的额外技术、资金、社会关系优势</a:t>
            </a:r>
            <a:endParaRPr lang="en-US" altLang="zh-CN" dirty="0"/>
          </a:p>
          <a:p>
            <a:endParaRPr lang="en-US" altLang="zh-CN" sz="500" dirty="0"/>
          </a:p>
          <a:p>
            <a:r>
              <a:rPr lang="zh-CN" altLang="en-US" dirty="0"/>
              <a:t>机遇何在？</a:t>
            </a:r>
            <a:endParaRPr lang="en-US" altLang="zh-CN" dirty="0"/>
          </a:p>
          <a:p>
            <a:pPr lvl="1"/>
            <a:r>
              <a:rPr lang="zh-CN" altLang="en-US" dirty="0"/>
              <a:t>颠覆性的技术升级</a:t>
            </a:r>
            <a:endParaRPr lang="en-US" altLang="zh-CN" dirty="0"/>
          </a:p>
          <a:p>
            <a:pPr lvl="2"/>
            <a:r>
              <a:rPr lang="en-US" altLang="zh-CN" dirty="0"/>
              <a:t>5g</a:t>
            </a:r>
            <a:r>
              <a:rPr lang="zh-CN" altLang="en-US" dirty="0"/>
              <a:t>：全球一万多</a:t>
            </a:r>
            <a:r>
              <a:rPr lang="en-US" altLang="zh-CN" dirty="0"/>
              <a:t>5g 2b</a:t>
            </a:r>
            <a:r>
              <a:rPr lang="zh-CN" altLang="en-US" dirty="0"/>
              <a:t>项目，超一半在中国 </a:t>
            </a:r>
            <a:r>
              <a:rPr lang="en-US" altLang="zh-CN" dirty="0"/>
              <a:t>– 10ms + 4.6Gbps</a:t>
            </a:r>
          </a:p>
          <a:p>
            <a:pPr lvl="1"/>
            <a:r>
              <a:rPr lang="zh-CN" altLang="en-US" dirty="0"/>
              <a:t>更多赛道（领域）的开拓</a:t>
            </a:r>
            <a:endParaRPr lang="en-US" altLang="zh-CN" dirty="0"/>
          </a:p>
          <a:p>
            <a:pPr lvl="2"/>
            <a:r>
              <a:rPr lang="zh-CN" altLang="en-US" dirty="0">
                <a:solidFill>
                  <a:srgbClr val="00B0F0"/>
                </a:solidFill>
              </a:rPr>
              <a:t>对传统领域的“降维”</a:t>
            </a:r>
            <a:endParaRPr lang="en-US" altLang="zh-CN" dirty="0">
              <a:solidFill>
                <a:srgbClr val="00B0F0"/>
              </a:solidFill>
            </a:endParaRPr>
          </a:p>
          <a:p>
            <a:pPr lvl="2"/>
            <a:r>
              <a:rPr lang="zh-CN" altLang="en-US" dirty="0">
                <a:solidFill>
                  <a:srgbClr val="00B0F0"/>
                </a:solidFill>
              </a:rPr>
              <a:t>次世代人群的消费习惯更迭</a:t>
            </a:r>
            <a:endParaRPr lang="en-US" altLang="zh-CN" dirty="0">
              <a:solidFill>
                <a:srgbClr val="00B0F0"/>
              </a:solidFill>
            </a:endParaRPr>
          </a:p>
          <a:p>
            <a:pPr lvl="2"/>
            <a:r>
              <a:rPr lang="zh-CN" altLang="en-US" b="1" dirty="0">
                <a:solidFill>
                  <a:srgbClr val="00B0F0"/>
                </a:solidFill>
              </a:rPr>
              <a:t>进一步的、极致的客户细分</a:t>
            </a:r>
            <a:endParaRPr lang="en-US" altLang="zh-CN" b="1" dirty="0">
              <a:solidFill>
                <a:srgbClr val="00B0F0"/>
              </a:solidFill>
            </a:endParaRPr>
          </a:p>
          <a:p>
            <a:pPr lvl="3"/>
            <a:r>
              <a:rPr lang="zh-CN" altLang="en-US" b="1" dirty="0">
                <a:solidFill>
                  <a:srgbClr val="00B0F0"/>
                </a:solidFill>
              </a:rPr>
              <a:t>支撑原理：长尾商业模式</a:t>
            </a:r>
            <a:endParaRPr lang="en-US" altLang="zh-CN" b="1" dirty="0">
              <a:solidFill>
                <a:srgbClr val="00B0F0"/>
              </a:solidFill>
            </a:endParaRPr>
          </a:p>
          <a:p>
            <a:pPr lvl="2"/>
            <a:r>
              <a:rPr lang="zh-CN" altLang="en-US" b="1" dirty="0"/>
              <a:t>上述因素需要：</a:t>
            </a:r>
            <a:r>
              <a:rPr lang="zh-CN" altLang="en-US" b="1" dirty="0">
                <a:solidFill>
                  <a:srgbClr val="FF0000"/>
                </a:solidFill>
              </a:rPr>
              <a:t>客户洞察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C261041-B654-485E-906F-595CD7C69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2359" y="1825625"/>
            <a:ext cx="4202919" cy="4051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243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F863BD-18A3-4F94-8C19-D31753652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17" y="385142"/>
            <a:ext cx="8736495" cy="846170"/>
          </a:xfrm>
        </p:spPr>
        <p:txBody>
          <a:bodyPr/>
          <a:lstStyle/>
          <a:p>
            <a:r>
              <a:rPr lang="zh-CN" altLang="en-US" dirty="0"/>
              <a:t>商业模式设计：工具、方法、</a:t>
            </a:r>
            <a:r>
              <a:rPr lang="zh-CN" altLang="en-US" i="1" dirty="0"/>
              <a:t>思维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E457F7-124A-4C60-B467-A4E32B0BB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31312"/>
            <a:ext cx="7886700" cy="4523445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dirty="0"/>
              <a:t>作为一名设计师</a:t>
            </a:r>
            <a:endParaRPr lang="en-US" altLang="zh-CN" dirty="0"/>
          </a:p>
          <a:p>
            <a:pPr lvl="1"/>
            <a:r>
              <a:rPr lang="zh-CN" altLang="en-US" b="1" dirty="0">
                <a:solidFill>
                  <a:srgbClr val="00B0F0"/>
                </a:solidFill>
              </a:rPr>
              <a:t>必须</a:t>
            </a:r>
            <a:r>
              <a:rPr lang="zh-CN" altLang="en-US" dirty="0">
                <a:solidFill>
                  <a:srgbClr val="00B0F0"/>
                </a:solidFill>
              </a:rPr>
              <a:t>执着地探究所有可能性，直到创造出崭新的设计，开拓从未被人开发的领域，最终实现想要的功能</a:t>
            </a:r>
            <a:r>
              <a:rPr lang="zh-CN" altLang="en-US" dirty="0"/>
              <a:t>（</a:t>
            </a:r>
            <a:r>
              <a:rPr lang="zh-CN" altLang="en-US" b="1" dirty="0"/>
              <a:t>所有创新类工作的本质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rgbClr val="00B0F0"/>
                </a:solidFill>
              </a:rPr>
              <a:t>设计师的工作：</a:t>
            </a:r>
            <a:r>
              <a:rPr lang="zh-CN" altLang="en-US" b="1" dirty="0">
                <a:solidFill>
                  <a:srgbClr val="00B0F0"/>
                </a:solidFill>
              </a:rPr>
              <a:t>挑战思维边界、创造新选择、最终为用户创造价值</a:t>
            </a:r>
            <a:endParaRPr lang="en-US" altLang="zh-CN" b="1" dirty="0">
              <a:solidFill>
                <a:srgbClr val="00B0F0"/>
              </a:solidFill>
            </a:endParaRPr>
          </a:p>
          <a:p>
            <a:endParaRPr lang="en-US" altLang="zh-CN" sz="1050" dirty="0"/>
          </a:p>
          <a:p>
            <a:r>
              <a:rPr lang="zh-CN" altLang="en-US" dirty="0"/>
              <a:t>设计师需要：专业的辅助工具与方法，以及工作态度（</a:t>
            </a:r>
            <a:r>
              <a:rPr lang="en-US" altLang="zh-CN" dirty="0"/>
              <a:t>thinking</a:t>
            </a:r>
            <a:r>
              <a:rPr lang="zh-CN" altLang="en-US" dirty="0"/>
              <a:t>，思维）</a:t>
            </a:r>
            <a:endParaRPr lang="en-US" altLang="zh-CN" dirty="0"/>
          </a:p>
          <a:p>
            <a:pPr lvl="1"/>
            <a:r>
              <a:rPr lang="zh-CN" altLang="en-US" dirty="0"/>
              <a:t>商务人士每日工作：设计组织架构、战略、商业模式、流程和项目</a:t>
            </a:r>
            <a:endParaRPr lang="en-US" altLang="zh-CN" dirty="0"/>
          </a:p>
          <a:p>
            <a:pPr lvl="1"/>
            <a:r>
              <a:rPr lang="zh-CN" altLang="en-US" dirty="0"/>
              <a:t>必须考虑复杂因素：竞争对手、技术、法律环境，将设计工具与商业技巧（领域知识）相结合</a:t>
            </a:r>
            <a:endParaRPr lang="en-US" altLang="zh-CN" dirty="0"/>
          </a:p>
          <a:p>
            <a:pPr lvl="1"/>
            <a:r>
              <a:rPr lang="zh-CN" altLang="en-US" b="1" dirty="0">
                <a:solidFill>
                  <a:srgbClr val="00B0F0"/>
                </a:solidFill>
              </a:rPr>
              <a:t>需要想象“不存在的东西”，</a:t>
            </a:r>
            <a:r>
              <a:rPr lang="zh-CN" altLang="en-US" b="1" i="1" dirty="0">
                <a:solidFill>
                  <a:srgbClr val="00B0F0"/>
                </a:solidFill>
              </a:rPr>
              <a:t>却往往要在非常严苛的条件之下进行</a:t>
            </a:r>
            <a:endParaRPr lang="en-US" altLang="zh-CN" b="1" i="1" dirty="0">
              <a:solidFill>
                <a:srgbClr val="00B0F0"/>
              </a:solidFill>
            </a:endParaRPr>
          </a:p>
          <a:p>
            <a:endParaRPr lang="en-US" altLang="zh-CN" sz="1050" dirty="0"/>
          </a:p>
          <a:p>
            <a:r>
              <a:rPr lang="zh-CN" altLang="en-US" dirty="0"/>
              <a:t>本书介绍的六种商业模式设计方法</a:t>
            </a:r>
            <a:endParaRPr lang="en-US" altLang="zh-CN" dirty="0"/>
          </a:p>
          <a:p>
            <a:pPr lvl="1"/>
            <a:r>
              <a:rPr lang="zh-CN" altLang="en-US" dirty="0"/>
              <a:t>客户洞察（</a:t>
            </a:r>
            <a:r>
              <a:rPr lang="en-US" altLang="zh-CN" dirty="0"/>
              <a:t>customer insights</a:t>
            </a:r>
            <a:r>
              <a:rPr lang="zh-CN" altLang="en-US" dirty="0"/>
              <a:t>）、构思（</a:t>
            </a:r>
            <a:r>
              <a:rPr lang="en-US" altLang="zh-CN" dirty="0"/>
              <a:t>ideation</a:t>
            </a:r>
            <a:r>
              <a:rPr lang="zh-CN" altLang="en-US" dirty="0"/>
              <a:t>）、视觉化思考（</a:t>
            </a:r>
            <a:r>
              <a:rPr lang="en-US" altLang="zh-CN" dirty="0"/>
              <a:t>visual thinking</a:t>
            </a:r>
            <a:r>
              <a:rPr lang="zh-CN" altLang="en-US" dirty="0"/>
              <a:t>）、模型构建（</a:t>
            </a:r>
            <a:r>
              <a:rPr lang="en-US" altLang="zh-CN" dirty="0"/>
              <a:t>prototyping</a:t>
            </a:r>
            <a:r>
              <a:rPr lang="zh-CN" altLang="en-US" dirty="0"/>
              <a:t>）、讲故事（</a:t>
            </a:r>
            <a:r>
              <a:rPr lang="en-US" altLang="zh-CN" dirty="0"/>
              <a:t>storytelling</a:t>
            </a:r>
            <a:r>
              <a:rPr lang="zh-CN" altLang="en-US" dirty="0"/>
              <a:t>）和场景（</a:t>
            </a:r>
            <a:r>
              <a:rPr lang="en-US" altLang="zh-CN" dirty="0"/>
              <a:t>scenarios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b="1" i="1" dirty="0">
                <a:solidFill>
                  <a:srgbClr val="00B0F0"/>
                </a:solidFill>
              </a:rPr>
              <a:t>设计的三个相互重叠的空间：灵感、构思、实施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7B871E0-9AD2-46BF-A63F-6262362ED86D}"/>
              </a:ext>
            </a:extLst>
          </p:cNvPr>
          <p:cNvSpPr/>
          <p:nvPr/>
        </p:nvSpPr>
        <p:spPr>
          <a:xfrm>
            <a:off x="1391208" y="6198288"/>
            <a:ext cx="2089979" cy="27457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灵感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0F8544D-0958-4D3E-8A2F-384FD2A532E1}"/>
              </a:ext>
            </a:extLst>
          </p:cNvPr>
          <p:cNvSpPr/>
          <p:nvPr/>
        </p:nvSpPr>
        <p:spPr>
          <a:xfrm>
            <a:off x="3481187" y="6187108"/>
            <a:ext cx="1661714" cy="28575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构思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AD596B3-A2AC-4A10-BB03-F99D8D61D4C5}"/>
              </a:ext>
            </a:extLst>
          </p:cNvPr>
          <p:cNvSpPr/>
          <p:nvPr/>
        </p:nvSpPr>
        <p:spPr>
          <a:xfrm>
            <a:off x="5142901" y="6187108"/>
            <a:ext cx="2999131" cy="2745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实施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93CC234-F9D5-4124-962F-060D0394C94E}"/>
              </a:ext>
            </a:extLst>
          </p:cNvPr>
          <p:cNvSpPr/>
          <p:nvPr/>
        </p:nvSpPr>
        <p:spPr>
          <a:xfrm>
            <a:off x="1729408" y="5855392"/>
            <a:ext cx="6102626" cy="33171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客户洞察、构思、视觉化思考、模型构建、讲故事、场景</a:t>
            </a:r>
          </a:p>
        </p:txBody>
      </p:sp>
    </p:spTree>
    <p:extLst>
      <p:ext uri="{BB962C8B-B14F-4D97-AF65-F5344CB8AC3E}">
        <p14:creationId xmlns:p14="http://schemas.microsoft.com/office/powerpoint/2010/main" val="1208821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AC4BC2-31E8-442A-A393-985AB2638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8843"/>
            <a:ext cx="7886700" cy="708300"/>
          </a:xfrm>
        </p:spPr>
        <p:txBody>
          <a:bodyPr/>
          <a:lstStyle/>
          <a:p>
            <a:r>
              <a:rPr lang="zh-CN" altLang="en-US" dirty="0"/>
              <a:t>根据</a:t>
            </a:r>
            <a:r>
              <a:rPr lang="zh-CN" altLang="en-US" b="1" dirty="0">
                <a:solidFill>
                  <a:srgbClr val="FF0000"/>
                </a:solidFill>
              </a:rPr>
              <a:t>客户洞察</a:t>
            </a:r>
            <a:r>
              <a:rPr lang="zh-CN" altLang="en-US" dirty="0"/>
              <a:t>打造商业模式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AC3F54-E367-4109-99B2-A9E52AD4B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721" y="1053548"/>
            <a:ext cx="8746435" cy="5555974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/>
              <a:t>客户视角是商业模式的指导性原则，客户的观点决定了我们选择怎样的价值主张、渠道、客户关系和收益来源</a:t>
            </a:r>
            <a:endParaRPr lang="en-US" altLang="zh-CN" dirty="0"/>
          </a:p>
          <a:p>
            <a:pPr lvl="1"/>
            <a:r>
              <a:rPr lang="zh-CN" altLang="en-US" dirty="0"/>
              <a:t>透彻的观察，发现情感的源泉，发现内在的内容、意义与本质</a:t>
            </a:r>
            <a:endParaRPr lang="en-US" altLang="zh-CN" dirty="0"/>
          </a:p>
          <a:p>
            <a:pPr lvl="1"/>
            <a:r>
              <a:rPr lang="zh-CN" altLang="en-US" dirty="0"/>
              <a:t>事实上，企业在市场上重金投入的产品、服务和商业模式往往会忽略客户的观点（“叶茂中”式的洗脑广告，</a:t>
            </a:r>
            <a:r>
              <a:rPr lang="zh-CN" altLang="en-US" dirty="0">
                <a:solidFill>
                  <a:srgbClr val="00B0F0"/>
                </a:solidFill>
              </a:rPr>
              <a:t>创新的机遇点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rgbClr val="00B0F0"/>
                </a:solidFill>
              </a:rPr>
              <a:t>成功的创新需要深入理解客户的环境、日常工作、担忧和渴望</a:t>
            </a:r>
            <a:endParaRPr lang="en-US" altLang="zh-CN" dirty="0">
              <a:solidFill>
                <a:srgbClr val="00B0F0"/>
              </a:solidFill>
            </a:endParaRPr>
          </a:p>
          <a:p>
            <a:endParaRPr lang="en-US" altLang="zh-CN" sz="100" dirty="0"/>
          </a:p>
          <a:p>
            <a:r>
              <a:rPr lang="zh-CN" altLang="en-US" dirty="0"/>
              <a:t>客户洞察的难点</a:t>
            </a:r>
            <a:endParaRPr lang="en-US" altLang="zh-CN" dirty="0"/>
          </a:p>
          <a:p>
            <a:pPr lvl="1"/>
            <a:r>
              <a:rPr lang="zh-CN" altLang="en-US" dirty="0"/>
              <a:t>透彻理解客户（ “问题背后的问题” ）；需要</a:t>
            </a:r>
            <a:r>
              <a:rPr lang="zh-CN" altLang="en-US" dirty="0">
                <a:solidFill>
                  <a:srgbClr val="00B0F0"/>
                </a:solidFill>
              </a:rPr>
              <a:t>人类学、社会学理论</a:t>
            </a:r>
            <a:r>
              <a:rPr lang="zh-CN" altLang="en-US" dirty="0"/>
              <a:t>（笼统的人），以及与</a:t>
            </a:r>
            <a:r>
              <a:rPr lang="zh-CN" altLang="en-US" dirty="0">
                <a:solidFill>
                  <a:srgbClr val="00B0F0"/>
                </a:solidFill>
              </a:rPr>
              <a:t>实地调研</a:t>
            </a:r>
            <a:r>
              <a:rPr lang="zh-CN" altLang="en-US" dirty="0"/>
              <a:t>（具体的人）结合；</a:t>
            </a:r>
            <a:endParaRPr lang="en-US" altLang="zh-CN" dirty="0"/>
          </a:p>
          <a:p>
            <a:pPr lvl="1"/>
            <a:r>
              <a:rPr lang="zh-CN" altLang="en-US" dirty="0"/>
              <a:t>清楚了解企业当前关注哪些客户（的需要），忽略哪些客户（的需要）</a:t>
            </a:r>
            <a:r>
              <a:rPr lang="en-US" altLang="zh-CN" dirty="0"/>
              <a:t>- </a:t>
            </a:r>
            <a:r>
              <a:rPr lang="zh-CN" altLang="en-US" dirty="0">
                <a:solidFill>
                  <a:srgbClr val="00B0F0"/>
                </a:solidFill>
              </a:rPr>
              <a:t>需要有所取舍</a:t>
            </a:r>
            <a:endParaRPr lang="en-US" altLang="zh-CN" dirty="0">
              <a:solidFill>
                <a:srgbClr val="00B0F0"/>
              </a:solidFill>
            </a:endParaRPr>
          </a:p>
          <a:p>
            <a:endParaRPr lang="en-US" altLang="zh-CN" sz="100" dirty="0"/>
          </a:p>
          <a:p>
            <a:r>
              <a:rPr lang="zh-CN" altLang="en-US" dirty="0"/>
              <a:t>辅助工具：移情图（</a:t>
            </a:r>
            <a:r>
              <a:rPr lang="en-US" altLang="zh-CN" dirty="0"/>
              <a:t>Empathy Map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构建用户画像的易用工具（“素描”），可导出价值主张、渠道、客户关系、收入来源（</a:t>
            </a:r>
            <a:r>
              <a:rPr lang="zh-CN" altLang="en-US" b="1" dirty="0"/>
              <a:t>画布价值端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使用方式：罗列所有客户群体，挑选三个最有希望的，选择一个作为分析对象</a:t>
            </a:r>
            <a:endParaRPr lang="en-US" altLang="zh-CN" dirty="0"/>
          </a:p>
          <a:p>
            <a:pPr lvl="2"/>
            <a:r>
              <a:rPr lang="zh-CN" altLang="en-US" dirty="0"/>
              <a:t>分析前准备：为客户群体命名，标记含收入、婚姻状况等在内的人口统计学特征</a:t>
            </a:r>
          </a:p>
        </p:txBody>
      </p:sp>
    </p:spTree>
    <p:extLst>
      <p:ext uri="{BB962C8B-B14F-4D97-AF65-F5344CB8AC3E}">
        <p14:creationId xmlns:p14="http://schemas.microsoft.com/office/powerpoint/2010/main" val="1217670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B7A448-668F-453B-9085-F9A3720B1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589" y="68824"/>
            <a:ext cx="2161761" cy="689656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移情图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A521A7-213A-44AA-98B7-62A1F207B3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905" y="178904"/>
            <a:ext cx="2161760" cy="6599583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b="1" dirty="0"/>
              <a:t>看：</a:t>
            </a:r>
            <a:r>
              <a:rPr lang="zh-CN" altLang="en-US" dirty="0"/>
              <a:t>描述该客户在她所处的环境中所看到的东西</a:t>
            </a:r>
            <a:endParaRPr lang="en-US" altLang="zh-CN" dirty="0"/>
          </a:p>
          <a:p>
            <a:r>
              <a:rPr lang="zh-CN" altLang="en-US" b="1" dirty="0"/>
              <a:t>听：</a:t>
            </a:r>
            <a:r>
              <a:rPr lang="zh-CN" altLang="en-US" dirty="0"/>
              <a:t>描述环境如何影响到这个客户</a:t>
            </a:r>
            <a:endParaRPr lang="en-US" altLang="zh-CN" dirty="0"/>
          </a:p>
          <a:p>
            <a:r>
              <a:rPr lang="zh-CN" altLang="en-US" b="1" dirty="0"/>
              <a:t>想</a:t>
            </a:r>
            <a:r>
              <a:rPr lang="en-US" altLang="zh-CN" b="1" dirty="0"/>
              <a:t>&amp;</a:t>
            </a:r>
            <a:r>
              <a:rPr lang="zh-CN" altLang="en-US" b="1" dirty="0"/>
              <a:t>感受：</a:t>
            </a:r>
            <a:r>
              <a:rPr lang="zh-CN" altLang="en-US" dirty="0"/>
              <a:t>尝试勾勒你的客户思维的过程</a:t>
            </a:r>
            <a:endParaRPr lang="en-US" altLang="zh-CN" dirty="0"/>
          </a:p>
          <a:p>
            <a:r>
              <a:rPr lang="zh-CN" altLang="en-US" b="1" dirty="0"/>
              <a:t>说</a:t>
            </a:r>
            <a:r>
              <a:rPr lang="en-US" altLang="zh-CN" b="1" dirty="0"/>
              <a:t>&amp;</a:t>
            </a:r>
            <a:r>
              <a:rPr lang="zh-CN" altLang="en-US" b="1" dirty="0"/>
              <a:t>做：</a:t>
            </a:r>
            <a:r>
              <a:rPr lang="zh-CN" altLang="en-US" dirty="0"/>
              <a:t>想象客户可能的言辞，或公共场合的行为</a:t>
            </a:r>
            <a:endParaRPr lang="en-US" altLang="zh-CN" dirty="0"/>
          </a:p>
          <a:p>
            <a:r>
              <a:rPr lang="zh-CN" altLang="en-US" b="1" dirty="0"/>
              <a:t>痛点：</a:t>
            </a:r>
            <a:r>
              <a:rPr lang="zh-CN" altLang="en-US" dirty="0"/>
              <a:t>已遭受的挫折、正遇到的阻碍、怕承担的风险</a:t>
            </a:r>
            <a:endParaRPr lang="en-US" altLang="zh-CN" dirty="0"/>
          </a:p>
          <a:p>
            <a:r>
              <a:rPr lang="zh-CN" altLang="en-US" b="1" dirty="0"/>
              <a:t>收益：</a:t>
            </a:r>
            <a:r>
              <a:rPr lang="zh-CN" altLang="en-US" dirty="0"/>
              <a:t>预期成就、成功衡量标准、实现目标所采用的策略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A0156E1-E965-46F8-8998-44F47AD5A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3409" y="857250"/>
            <a:ext cx="6640591" cy="51435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9CF7B0F-3A78-41F8-8676-0CD2E8F87CA7}"/>
              </a:ext>
            </a:extLst>
          </p:cNvPr>
          <p:cNvSpPr/>
          <p:nvPr/>
        </p:nvSpPr>
        <p:spPr>
          <a:xfrm>
            <a:off x="6638121" y="1672879"/>
            <a:ext cx="2505879" cy="8684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她眼中的产品、周边的人与朋友、能接触到的同类产品、遇到的困难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4CC27B6-F7BF-4A3F-A25B-B2454432CF6D}"/>
              </a:ext>
            </a:extLst>
          </p:cNvPr>
          <p:cNvSpPr/>
          <p:nvPr/>
        </p:nvSpPr>
        <p:spPr>
          <a:xfrm>
            <a:off x="2221396" y="2974285"/>
            <a:ext cx="2505879" cy="10547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她朋友说了什么、配偶说了什么、哪些人以怎样方式真正影响到她、有影响力的媒体渠道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BE15659-76F6-4AE8-9454-E6DFE9D9C9C4}"/>
              </a:ext>
            </a:extLst>
          </p:cNvPr>
          <p:cNvSpPr/>
          <p:nvPr/>
        </p:nvSpPr>
        <p:spPr>
          <a:xfrm>
            <a:off x="3736136" y="383899"/>
            <a:ext cx="2811313" cy="10547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哪些事情是真正重要的（不公开承认）、她的情绪与可能的触动、夜不能寐的事、梦想与渴望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CDCDBD6-8791-4581-B44C-545E65E946B5}"/>
              </a:ext>
            </a:extLst>
          </p:cNvPr>
          <p:cNvSpPr/>
          <p:nvPr/>
        </p:nvSpPr>
        <p:spPr>
          <a:xfrm>
            <a:off x="5292694" y="4066769"/>
            <a:ext cx="2811313" cy="8684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持有的态度、对他人的言论、要重视真实想法与外部言论之间可能的矛盾</a:t>
            </a:r>
          </a:p>
        </p:txBody>
      </p:sp>
    </p:spTree>
    <p:extLst>
      <p:ext uri="{BB962C8B-B14F-4D97-AF65-F5344CB8AC3E}">
        <p14:creationId xmlns:p14="http://schemas.microsoft.com/office/powerpoint/2010/main" val="1346997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C61B02-699D-45B1-9F5C-B473EFFAA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6688" y="0"/>
            <a:ext cx="5213074" cy="782188"/>
          </a:xfrm>
        </p:spPr>
        <p:txBody>
          <a:bodyPr>
            <a:normAutofit/>
          </a:bodyPr>
          <a:lstStyle/>
          <a:p>
            <a:r>
              <a:rPr lang="zh-CN" altLang="en-US" dirty="0"/>
              <a:t>在线</a:t>
            </a:r>
            <a:r>
              <a:rPr lang="en-US" altLang="zh-CN" dirty="0"/>
              <a:t>office</a:t>
            </a:r>
            <a:r>
              <a:rPr lang="zh-CN" altLang="en-US" dirty="0"/>
              <a:t>客户：</a:t>
            </a:r>
            <a:r>
              <a:rPr lang="en-US" altLang="zh-CN" dirty="0"/>
              <a:t>CIO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6CD565-B765-41F5-8CA5-0CE34F21E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541" y="248478"/>
            <a:ext cx="1980371" cy="6500191"/>
          </a:xfrm>
        </p:spPr>
        <p:txBody>
          <a:bodyPr>
            <a:normAutofit fontScale="62500" lnSpcReduction="20000"/>
          </a:bodyPr>
          <a:lstStyle/>
          <a:p>
            <a:r>
              <a:rPr lang="zh-CN" altLang="en-US" b="1" dirty="0"/>
              <a:t>看：</a:t>
            </a:r>
            <a:r>
              <a:rPr lang="zh-CN" altLang="en-US" dirty="0"/>
              <a:t>开源便宜且日渐流行、微软产品需不断付费</a:t>
            </a:r>
            <a:endParaRPr lang="en-US" altLang="zh-CN" dirty="0"/>
          </a:p>
          <a:p>
            <a:r>
              <a:rPr lang="zh-CN" altLang="en-US" b="1" dirty="0"/>
              <a:t>听：</a:t>
            </a:r>
            <a:r>
              <a:rPr lang="zh-CN" altLang="en-US" dirty="0"/>
              <a:t>对</a:t>
            </a:r>
            <a:r>
              <a:rPr lang="en-US" altLang="zh-CN" dirty="0"/>
              <a:t>IT</a:t>
            </a:r>
            <a:r>
              <a:rPr lang="zh-CN" altLang="en-US" dirty="0"/>
              <a:t>功能要求多且追新潮、要求降成本、与业务关联弱</a:t>
            </a:r>
            <a:endParaRPr lang="en-US" altLang="zh-CN" dirty="0"/>
          </a:p>
          <a:p>
            <a:r>
              <a:rPr lang="zh-CN" altLang="en-US" b="1" dirty="0"/>
              <a:t>想法</a:t>
            </a:r>
            <a:r>
              <a:rPr lang="en-US" altLang="zh-CN" b="1" dirty="0"/>
              <a:t>&amp;</a:t>
            </a:r>
            <a:r>
              <a:rPr lang="zh-CN" altLang="en-US" b="1" dirty="0"/>
              <a:t>感觉：</a:t>
            </a:r>
            <a:r>
              <a:rPr lang="zh-CN" altLang="en-US" dirty="0"/>
              <a:t>匹配业务、跟上趋势、稳住职位、微软与开源的权衡</a:t>
            </a:r>
            <a:endParaRPr lang="en-US" altLang="zh-CN" dirty="0"/>
          </a:p>
          <a:p>
            <a:r>
              <a:rPr lang="zh-CN" altLang="en-US" b="1" dirty="0"/>
              <a:t>说</a:t>
            </a:r>
            <a:r>
              <a:rPr lang="en-US" altLang="zh-CN" b="1" dirty="0"/>
              <a:t>&amp;</a:t>
            </a:r>
            <a:r>
              <a:rPr lang="zh-CN" altLang="en-US" b="1" dirty="0"/>
              <a:t>做：</a:t>
            </a:r>
            <a:r>
              <a:rPr lang="zh-CN" altLang="en-US" dirty="0"/>
              <a:t>创新者、降成本、维护稳定、拥护开源、</a:t>
            </a:r>
            <a:r>
              <a:rPr lang="en-US" altLang="zh-CN" dirty="0"/>
              <a:t>diss</a:t>
            </a:r>
            <a:r>
              <a:rPr lang="zh-CN" altLang="en-US" dirty="0"/>
              <a:t>微软</a:t>
            </a:r>
            <a:endParaRPr lang="en-US" altLang="zh-CN" dirty="0"/>
          </a:p>
          <a:p>
            <a:r>
              <a:rPr lang="zh-CN" altLang="en-US" b="1" dirty="0"/>
              <a:t>痛点：</a:t>
            </a:r>
            <a:r>
              <a:rPr lang="zh-CN" altLang="en-US" dirty="0"/>
              <a:t>工作强度大、对业务缺乏影响力、</a:t>
            </a:r>
            <a:r>
              <a:rPr lang="en-US" altLang="zh-CN" dirty="0"/>
              <a:t>IT</a:t>
            </a:r>
            <a:r>
              <a:rPr lang="zh-CN" altLang="en-US" dirty="0"/>
              <a:t>预算少、系统崩溃、反馈差</a:t>
            </a:r>
            <a:endParaRPr lang="en-US" altLang="zh-CN" dirty="0"/>
          </a:p>
          <a:p>
            <a:r>
              <a:rPr lang="zh-CN" altLang="en-US" b="1" dirty="0"/>
              <a:t>获得：</a:t>
            </a:r>
            <a:r>
              <a:rPr lang="zh-CN" altLang="en-US" dirty="0"/>
              <a:t>管理层认可、</a:t>
            </a:r>
            <a:r>
              <a:rPr lang="en-US" altLang="zh-CN" dirty="0"/>
              <a:t>IT</a:t>
            </a:r>
            <a:r>
              <a:rPr lang="zh-CN" altLang="en-US" dirty="0"/>
              <a:t>匹配业务、重视</a:t>
            </a:r>
            <a:r>
              <a:rPr lang="en-US" altLang="zh-CN" dirty="0"/>
              <a:t>IT</a:t>
            </a:r>
            <a:r>
              <a:rPr lang="zh-CN" altLang="en-US" dirty="0"/>
              <a:t>、成为业务的关键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667A9F9-4B24-44B0-B5CB-06AF2B67B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462" y="857250"/>
            <a:ext cx="685738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057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218A4B-6A46-4BC7-B9A1-90157117F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82" y="116647"/>
            <a:ext cx="8975035" cy="780499"/>
          </a:xfrm>
        </p:spPr>
        <p:txBody>
          <a:bodyPr>
            <a:normAutofit/>
          </a:bodyPr>
          <a:lstStyle/>
          <a:p>
            <a:r>
              <a:rPr lang="zh-CN" altLang="en-US" sz="3600" dirty="0"/>
              <a:t>客户洞察补充：变需要为需求（人为核心）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3D16E3-DC6E-4282-8AEC-43C7E88A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843" y="1319842"/>
            <a:ext cx="8870674" cy="5421510"/>
          </a:xfrm>
        </p:spPr>
        <p:txBody>
          <a:bodyPr>
            <a:normAutofit/>
          </a:bodyPr>
          <a:lstStyle/>
          <a:p>
            <a:r>
              <a:rPr lang="zh-CN" altLang="en-US" b="1" dirty="0"/>
              <a:t>洞察力</a:t>
            </a:r>
            <a:r>
              <a:rPr lang="zh-CN" altLang="en-US" dirty="0"/>
              <a:t>是设计思维的关键来源之一</a:t>
            </a:r>
            <a:endParaRPr lang="en-US" altLang="zh-CN" dirty="0"/>
          </a:p>
          <a:p>
            <a:pPr lvl="1"/>
            <a:r>
              <a:rPr lang="zh-CN" altLang="en-US" dirty="0"/>
              <a:t>重视人的行为，而不是</a:t>
            </a:r>
            <a:r>
              <a:rPr lang="en-US" altLang="zh-CN" dirty="0"/>
              <a:t>judge</a:t>
            </a:r>
          </a:p>
          <a:p>
            <a:endParaRPr lang="en-US" altLang="zh-CN" sz="150" dirty="0"/>
          </a:p>
          <a:p>
            <a:r>
              <a:rPr lang="zh-CN" altLang="en-US" dirty="0"/>
              <a:t>从设计到设计思维的演化，</a:t>
            </a:r>
            <a:r>
              <a:rPr lang="zh-CN" altLang="en-US" b="1" dirty="0"/>
              <a:t>本质上是由创造产品演化到分析人与产品的关系，进而演化到人与人的关系</a:t>
            </a:r>
            <a:endParaRPr lang="en-US" altLang="zh-CN" b="1" dirty="0"/>
          </a:p>
          <a:p>
            <a:pPr lvl="1"/>
            <a:r>
              <a:rPr lang="zh-CN" altLang="en-US" dirty="0"/>
              <a:t>“人与人的关系” </a:t>
            </a:r>
            <a:r>
              <a:rPr lang="en-US" altLang="zh-CN" dirty="0"/>
              <a:t>&amp; </a:t>
            </a:r>
            <a:r>
              <a:rPr lang="zh-CN" altLang="en-US" dirty="0"/>
              <a:t>“人人互联成本趋零” </a:t>
            </a:r>
            <a:r>
              <a:rPr lang="en-US" altLang="zh-CN" dirty="0"/>
              <a:t>|=&gt; </a:t>
            </a:r>
            <a:r>
              <a:rPr lang="zh-CN" altLang="en-US" dirty="0"/>
              <a:t>“互联网</a:t>
            </a:r>
            <a:r>
              <a:rPr lang="en-US" altLang="zh-CN" dirty="0"/>
              <a:t>+</a:t>
            </a:r>
            <a:r>
              <a:rPr lang="zh-CN" altLang="en-US" dirty="0"/>
              <a:t>”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dirty="0"/>
              <a:t>设计思维的任务：</a:t>
            </a:r>
            <a:r>
              <a:rPr lang="zh-CN" altLang="en-US" b="1" dirty="0"/>
              <a:t>观察</a:t>
            </a:r>
            <a:r>
              <a:rPr lang="zh-CN" altLang="en-US" dirty="0"/>
              <a:t>结果转为洞察，洞察再转为改善人们生活的产品和服务</a:t>
            </a:r>
            <a:endParaRPr lang="en-US" altLang="zh-CN" dirty="0"/>
          </a:p>
          <a:p>
            <a:pPr lvl="1"/>
            <a:r>
              <a:rPr lang="zh-CN" altLang="en-US" dirty="0"/>
              <a:t>观察：关注人们没有去做和说的，重视边缘地带的表现（例：一个工具是否能让小学生顺利使用）</a:t>
            </a:r>
            <a:endParaRPr lang="en-US" altLang="zh-CN" dirty="0"/>
          </a:p>
          <a:p>
            <a:pPr lvl="1"/>
            <a:r>
              <a:rPr lang="zh-CN" altLang="en-US" dirty="0"/>
              <a:t>观察向洞察的转化需要：专业领域知识（笼统的人），深入到具体场景中去观察人的具体行为（具体的人）</a:t>
            </a:r>
            <a:endParaRPr lang="en-US" altLang="zh-CN" dirty="0"/>
          </a:p>
          <a:p>
            <a:endParaRPr lang="en-US" altLang="zh-CN" sz="100" dirty="0"/>
          </a:p>
          <a:p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9BB1D68-9779-E27B-8F1B-5FD84E2C74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761" y="363227"/>
            <a:ext cx="2593396" cy="345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887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34492C-A441-4CFD-AEBC-964B13508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客户洞察的核心：换位思考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EE1317-0857-46AB-A061-E587777A19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b="1" dirty="0"/>
              <a:t>换位思考</a:t>
            </a:r>
            <a:r>
              <a:rPr lang="zh-CN" altLang="en-US" dirty="0"/>
              <a:t>：一种心理习惯，促使我们体会到每个人的感受，而不是将他们当做小白鼠或实验偏差</a:t>
            </a:r>
            <a:endParaRPr lang="en-US" altLang="zh-CN" dirty="0"/>
          </a:p>
          <a:p>
            <a:pPr lvl="1"/>
            <a:r>
              <a:rPr lang="zh-CN" altLang="en-US" b="1" dirty="0"/>
              <a:t>第一层：功能 </a:t>
            </a:r>
            <a:r>
              <a:rPr lang="en-US" altLang="zh-CN" dirty="0"/>
              <a:t>- </a:t>
            </a:r>
            <a:r>
              <a:rPr lang="zh-CN" altLang="en-US" dirty="0"/>
              <a:t>与观察的用户互换身份</a:t>
            </a:r>
            <a:endParaRPr lang="en-US" altLang="zh-CN" dirty="0"/>
          </a:p>
          <a:p>
            <a:pPr lvl="1"/>
            <a:r>
              <a:rPr lang="zh-CN" altLang="en-US" b="1" dirty="0"/>
              <a:t>第二层：认知 </a:t>
            </a:r>
            <a:r>
              <a:rPr lang="en-US" altLang="zh-CN" dirty="0"/>
              <a:t>– </a:t>
            </a:r>
            <a:r>
              <a:rPr lang="zh-CN" altLang="en-US" dirty="0"/>
              <a:t>体会用户的感受与“潜在需求”</a:t>
            </a:r>
            <a:endParaRPr lang="en-US" altLang="zh-CN" dirty="0"/>
          </a:p>
          <a:p>
            <a:pPr lvl="1"/>
            <a:r>
              <a:rPr lang="zh-CN" altLang="en-US" b="1" dirty="0"/>
              <a:t>第三层：情感 </a:t>
            </a:r>
            <a:r>
              <a:rPr lang="en-US" altLang="zh-CN" dirty="0"/>
              <a:t>– </a:t>
            </a:r>
            <a:r>
              <a:rPr lang="zh-CN" altLang="en-US" dirty="0"/>
              <a:t>寻找能触动和推动目标人群的想法</a:t>
            </a:r>
            <a:endParaRPr lang="en-US" altLang="zh-CN" dirty="0"/>
          </a:p>
          <a:p>
            <a:pPr lvl="1"/>
            <a:r>
              <a:rPr lang="zh-CN" altLang="en-US" dirty="0"/>
              <a:t>拓展针对个人的换位思考（到群体）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dirty="0"/>
              <a:t>帮助人们发掘未能意识到的潜在需求，是设计思考者面临的挑战</a:t>
            </a:r>
            <a:endParaRPr lang="en-US" altLang="zh-CN" dirty="0"/>
          </a:p>
          <a:p>
            <a:pPr lvl="1"/>
            <a:r>
              <a:rPr lang="zh-CN" altLang="en-US" dirty="0"/>
              <a:t>将用户引入设计：</a:t>
            </a:r>
            <a:r>
              <a:rPr lang="en-US" altLang="zh-CN" dirty="0"/>
              <a:t>against user – for user – with user</a:t>
            </a:r>
          </a:p>
          <a:p>
            <a:pPr lvl="1"/>
            <a:r>
              <a:rPr lang="zh-CN" altLang="en-US" dirty="0"/>
              <a:t>在解决用户痛点之外，进一步引导用户实现（额外的）自我价值</a:t>
            </a:r>
          </a:p>
        </p:txBody>
      </p:sp>
    </p:spTree>
    <p:extLst>
      <p:ext uri="{BB962C8B-B14F-4D97-AF65-F5344CB8AC3E}">
        <p14:creationId xmlns:p14="http://schemas.microsoft.com/office/powerpoint/2010/main" val="3975262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2832685F-0A20-7C5B-5FC5-1D6DF8B93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7418" y="48597"/>
            <a:ext cx="5550470" cy="284427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89FB1323-AB74-41A7-8183-4C9D8601F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404" y="192597"/>
            <a:ext cx="2709773" cy="346074"/>
          </a:xfrm>
        </p:spPr>
        <p:txBody>
          <a:bodyPr>
            <a:noAutofit/>
          </a:bodyPr>
          <a:lstStyle/>
          <a:p>
            <a:r>
              <a:rPr lang="zh-CN" altLang="en-US" sz="2400" dirty="0"/>
              <a:t>洞察练习：外卖小哥究竟需要什么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D7E5AC2B-E421-4DB0-8BCA-9B54695B9CEC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48597"/>
          <a:ext cx="2467155" cy="34912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3" imgW="3777905" imgH="5346565" progId="Acrobat.Document.DC">
                  <p:embed/>
                </p:oleObj>
              </mc:Choice>
              <mc:Fallback>
                <p:oleObj name="Acrobat Document" r:id="rId3" imgW="3777905" imgH="5346565" progId="Acrobat.Document.DC">
                  <p:embed/>
                  <p:pic>
                    <p:nvPicPr>
                      <p:cNvPr id="4" name="内容占位符 3">
                        <a:extLst>
                          <a:ext uri="{FF2B5EF4-FFF2-40B4-BE49-F238E27FC236}">
                            <a16:creationId xmlns:a16="http://schemas.microsoft.com/office/drawing/2014/main" id="{D7E5AC2B-E421-4DB0-8BCA-9B54695B9C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48597"/>
                        <a:ext cx="2467155" cy="34912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C51CDB8B-8C14-4FA9-9279-C8872EB969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4843509"/>
              </p:ext>
            </p:extLst>
          </p:nvPr>
        </p:nvGraphicFramePr>
        <p:xfrm>
          <a:off x="688679" y="2238107"/>
          <a:ext cx="3081037" cy="43600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5" imgW="3777905" imgH="5346565" progId="Acrobat.Document.DC">
                  <p:embed/>
                </p:oleObj>
              </mc:Choice>
              <mc:Fallback>
                <p:oleObj name="Acrobat Document" r:id="rId5" imgW="3777905" imgH="5346565" progId="Acrobat.Document.DC">
                  <p:embed/>
                  <p:pic>
                    <p:nvPicPr>
                      <p:cNvPr id="6" name="对象 5">
                        <a:extLst>
                          <a:ext uri="{FF2B5EF4-FFF2-40B4-BE49-F238E27FC236}">
                            <a16:creationId xmlns:a16="http://schemas.microsoft.com/office/drawing/2014/main" id="{C51CDB8B-8C14-4FA9-9279-C8872EB969B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8679" y="2238107"/>
                        <a:ext cx="3081037" cy="43600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28" name="Picture 4">
            <a:extLst>
              <a:ext uri="{FF2B5EF4-FFF2-40B4-BE49-F238E27FC236}">
                <a16:creationId xmlns:a16="http://schemas.microsoft.com/office/drawing/2014/main" id="{C3A2CBCB-F94F-4C6B-AC50-4B19F75F7E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5355" y="0"/>
            <a:ext cx="4538645" cy="6650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ECC7558-C00B-4866-97D9-B20075D29F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741" y="3683807"/>
            <a:ext cx="9144000" cy="326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7776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354</TotalTime>
  <Words>2716</Words>
  <Application>Microsoft Office PowerPoint</Application>
  <PresentationFormat>全屏显示(4:3)</PresentationFormat>
  <Paragraphs>208</Paragraphs>
  <Slides>17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4" baseType="lpstr">
      <vt:lpstr>lucida Grande</vt:lpstr>
      <vt:lpstr>等线</vt:lpstr>
      <vt:lpstr>Arial</vt:lpstr>
      <vt:lpstr>Calibri</vt:lpstr>
      <vt:lpstr>Calibri Light</vt:lpstr>
      <vt:lpstr>Office 主题​​</vt:lpstr>
      <vt:lpstr>Acrobat Document</vt:lpstr>
      <vt:lpstr>需求与商业模式创新 商业模式设计 - 客户洞察与构思</vt:lpstr>
      <vt:lpstr>大平台笼罩下如何发掘创新创业机遇？</vt:lpstr>
      <vt:lpstr>商业模式设计：工具、方法、思维</vt:lpstr>
      <vt:lpstr>根据客户洞察打造商业模式</vt:lpstr>
      <vt:lpstr>移情图</vt:lpstr>
      <vt:lpstr>在线office客户：CIO</vt:lpstr>
      <vt:lpstr>客户洞察补充：变需要为需求（人为核心）</vt:lpstr>
      <vt:lpstr>客户洞察的核心：换位思考</vt:lpstr>
      <vt:lpstr>洞察练习：外卖小哥究竟需要什么</vt:lpstr>
      <vt:lpstr>课后思考：洞察自己</vt:lpstr>
      <vt:lpstr>失败（放弃）的客户洞察会导致？</vt:lpstr>
      <vt:lpstr>构思新的商业模式</vt:lpstr>
      <vt:lpstr>商业模式创新的焦点</vt:lpstr>
      <vt:lpstr>利用“如果…会怎样”问题来挑战传统思维</vt:lpstr>
      <vt:lpstr>构思的流程与团队建设</vt:lpstr>
      <vt:lpstr>头脑风暴（构思的重要手段）的规则</vt:lpstr>
      <vt:lpstr>构思补充：明晰思维过程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需求与商业模式创新 第三章 商业模式类型（下）</dc:title>
  <dc:creator>Hongyu Kuang</dc:creator>
  <cp:lastModifiedBy>Hongyu Kuang</cp:lastModifiedBy>
  <cp:revision>66</cp:revision>
  <dcterms:created xsi:type="dcterms:W3CDTF">2020-10-09T06:09:37Z</dcterms:created>
  <dcterms:modified xsi:type="dcterms:W3CDTF">2023-11-28T01:54:51Z</dcterms:modified>
</cp:coreProperties>
</file>

<file path=docProps/thumbnail.jpeg>
</file>